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431" r:id="rId2"/>
    <p:sldId id="402" r:id="rId3"/>
    <p:sldId id="427" r:id="rId4"/>
    <p:sldId id="311" r:id="rId5"/>
    <p:sldId id="405" r:id="rId6"/>
    <p:sldId id="435" r:id="rId7"/>
    <p:sldId id="450" r:id="rId8"/>
    <p:sldId id="449" r:id="rId9"/>
    <p:sldId id="423" r:id="rId10"/>
    <p:sldId id="430" r:id="rId11"/>
    <p:sldId id="429" r:id="rId12"/>
    <p:sldId id="367" r:id="rId13"/>
    <p:sldId id="439" r:id="rId14"/>
    <p:sldId id="444" r:id="rId15"/>
    <p:sldId id="445" r:id="rId16"/>
    <p:sldId id="446" r:id="rId17"/>
    <p:sldId id="440" r:id="rId18"/>
    <p:sldId id="441" r:id="rId19"/>
    <p:sldId id="443" r:id="rId20"/>
    <p:sldId id="442" r:id="rId21"/>
    <p:sldId id="452" r:id="rId22"/>
    <p:sldId id="447" r:id="rId23"/>
  </p:sldIdLst>
  <p:sldSz cx="9144000" cy="6858000" type="screen4x3"/>
  <p:notesSz cx="7010400" cy="9296400"/>
  <p:defaultTextStyle>
    <a:defPPr>
      <a:defRPr lang="fr-FR"/>
    </a:defPPr>
    <a:lvl1pPr algn="l" rtl="0" fontAlgn="base">
      <a:spcBef>
        <a:spcPct val="0"/>
      </a:spcBef>
      <a:spcAft>
        <a:spcPct val="0"/>
      </a:spcAft>
      <a:defRPr sz="2400" kern="1200">
        <a:solidFill>
          <a:schemeClr val="tx1"/>
        </a:solidFill>
        <a:latin typeface="Times" charset="0"/>
        <a:ea typeface="ＭＳ Ｐゴシック" charset="-128"/>
        <a:cs typeface="+mn-cs"/>
      </a:defRPr>
    </a:lvl1pPr>
    <a:lvl2pPr marL="457200" algn="l" rtl="0" fontAlgn="base">
      <a:spcBef>
        <a:spcPct val="0"/>
      </a:spcBef>
      <a:spcAft>
        <a:spcPct val="0"/>
      </a:spcAft>
      <a:defRPr sz="2400" kern="1200">
        <a:solidFill>
          <a:schemeClr val="tx1"/>
        </a:solidFill>
        <a:latin typeface="Times" charset="0"/>
        <a:ea typeface="ＭＳ Ｐゴシック" charset="-128"/>
        <a:cs typeface="+mn-cs"/>
      </a:defRPr>
    </a:lvl2pPr>
    <a:lvl3pPr marL="914400" algn="l" rtl="0" fontAlgn="base">
      <a:spcBef>
        <a:spcPct val="0"/>
      </a:spcBef>
      <a:spcAft>
        <a:spcPct val="0"/>
      </a:spcAft>
      <a:defRPr sz="2400" kern="1200">
        <a:solidFill>
          <a:schemeClr val="tx1"/>
        </a:solidFill>
        <a:latin typeface="Times" charset="0"/>
        <a:ea typeface="ＭＳ Ｐゴシック" charset="-128"/>
        <a:cs typeface="+mn-cs"/>
      </a:defRPr>
    </a:lvl3pPr>
    <a:lvl4pPr marL="1371600" algn="l" rtl="0" fontAlgn="base">
      <a:spcBef>
        <a:spcPct val="0"/>
      </a:spcBef>
      <a:spcAft>
        <a:spcPct val="0"/>
      </a:spcAft>
      <a:defRPr sz="2400" kern="1200">
        <a:solidFill>
          <a:schemeClr val="tx1"/>
        </a:solidFill>
        <a:latin typeface="Times" charset="0"/>
        <a:ea typeface="ＭＳ Ｐゴシック" charset="-128"/>
        <a:cs typeface="+mn-cs"/>
      </a:defRPr>
    </a:lvl4pPr>
    <a:lvl5pPr marL="1828800" algn="l" rtl="0" fontAlgn="base">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itte Martin" initials="B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FFFFCC"/>
    <a:srgbClr val="FF0000"/>
    <a:srgbClr val="FFF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5" autoAdjust="0"/>
    <p:restoredTop sz="90050" autoAdjust="0"/>
  </p:normalViewPr>
  <p:slideViewPr>
    <p:cSldViewPr>
      <p:cViewPr varScale="1">
        <p:scale>
          <a:sx n="158" d="100"/>
          <a:sy n="158" d="100"/>
        </p:scale>
        <p:origin x="11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54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8T15:12:08.75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eaLnBrk="0" hangingPunct="0">
              <a:defRPr sz="1200"/>
            </a:lvl1pPr>
          </a:lstStyle>
          <a:p>
            <a:pPr>
              <a:defRPr/>
            </a:pPr>
            <a:endParaRPr lang="fr-FR"/>
          </a:p>
        </p:txBody>
      </p:sp>
      <p:sp>
        <p:nvSpPr>
          <p:cNvPr id="3075" name="Rectangle 3"/>
          <p:cNvSpPr>
            <a:spLocks noGrp="1" noChangeArrowheads="1"/>
          </p:cNvSpPr>
          <p:nvPr>
            <p:ph type="dt" sz="quarter" idx="1"/>
          </p:nvPr>
        </p:nvSpPr>
        <p:spPr bwMode="auto">
          <a:xfrm>
            <a:off x="3972775" y="1"/>
            <a:ext cx="3037626"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eaLnBrk="0" hangingPunct="0">
              <a:defRPr sz="1200"/>
            </a:lvl1pPr>
          </a:lstStyle>
          <a:p>
            <a:pPr>
              <a:defRPr/>
            </a:pPr>
            <a:endParaRPr lang="fr-FR"/>
          </a:p>
        </p:txBody>
      </p:sp>
      <p:sp>
        <p:nvSpPr>
          <p:cNvPr id="3076" name="Rectangle 4"/>
          <p:cNvSpPr>
            <a:spLocks noGrp="1" noChangeArrowheads="1"/>
          </p:cNvSpPr>
          <p:nvPr>
            <p:ph type="ftr" sz="quarter" idx="2"/>
          </p:nvPr>
        </p:nvSpPr>
        <p:spPr bwMode="auto">
          <a:xfrm>
            <a:off x="0" y="8831421"/>
            <a:ext cx="3037627"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eaLnBrk="0" hangingPunct="0">
              <a:defRPr sz="1200"/>
            </a:lvl1pPr>
          </a:lstStyle>
          <a:p>
            <a:pPr>
              <a:defRPr/>
            </a:pPr>
            <a:endParaRPr lang="fr-FR"/>
          </a:p>
        </p:txBody>
      </p:sp>
      <p:sp>
        <p:nvSpPr>
          <p:cNvPr id="3077" name="Rectangle 5"/>
          <p:cNvSpPr>
            <a:spLocks noGrp="1" noChangeArrowheads="1"/>
          </p:cNvSpPr>
          <p:nvPr>
            <p:ph type="sldNum" sz="quarter" idx="3"/>
          </p:nvPr>
        </p:nvSpPr>
        <p:spPr bwMode="auto">
          <a:xfrm>
            <a:off x="3972775" y="8831421"/>
            <a:ext cx="3037626"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eaLnBrk="0" hangingPunct="0">
              <a:defRPr sz="1200"/>
            </a:lvl1pPr>
          </a:lstStyle>
          <a:p>
            <a:pPr>
              <a:defRPr/>
            </a:pPr>
            <a:fld id="{6EA93BBF-A835-41CB-9F34-BE608312E795}" type="slidenum">
              <a:rPr lang="fr-FR"/>
              <a:pPr>
                <a:defRPr/>
              </a:pPr>
              <a:t>‹#›</a:t>
            </a:fld>
            <a:endParaRPr lang="fr-FR"/>
          </a:p>
        </p:txBody>
      </p:sp>
    </p:spTree>
    <p:extLst>
      <p:ext uri="{BB962C8B-B14F-4D97-AF65-F5344CB8AC3E}">
        <p14:creationId xmlns:p14="http://schemas.microsoft.com/office/powerpoint/2010/main" val="248447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eaLnBrk="0" hangingPunct="0">
              <a:defRPr sz="1200"/>
            </a:lvl1pPr>
          </a:lstStyle>
          <a:p>
            <a:pPr>
              <a:defRPr/>
            </a:pPr>
            <a:endParaRPr lang="fr-FR"/>
          </a:p>
        </p:txBody>
      </p:sp>
      <p:sp>
        <p:nvSpPr>
          <p:cNvPr id="13315" name="Rectangle 3"/>
          <p:cNvSpPr>
            <a:spLocks noGrp="1" noChangeArrowheads="1"/>
          </p:cNvSpPr>
          <p:nvPr>
            <p:ph type="dt" idx="1"/>
          </p:nvPr>
        </p:nvSpPr>
        <p:spPr bwMode="auto">
          <a:xfrm>
            <a:off x="3972775" y="1"/>
            <a:ext cx="3037626"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eaLnBrk="0" hangingPunct="0">
              <a:defRPr sz="1200"/>
            </a:lvl1pPr>
          </a:lstStyle>
          <a:p>
            <a:pPr>
              <a:defRPr/>
            </a:pPr>
            <a:endParaRPr lang="fr-FR"/>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148" y="4416510"/>
            <a:ext cx="5140106" cy="418322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3318" name="Rectangle 6"/>
          <p:cNvSpPr>
            <a:spLocks noGrp="1" noChangeArrowheads="1"/>
          </p:cNvSpPr>
          <p:nvPr>
            <p:ph type="ftr" sz="quarter" idx="4"/>
          </p:nvPr>
        </p:nvSpPr>
        <p:spPr bwMode="auto">
          <a:xfrm>
            <a:off x="0" y="8831421"/>
            <a:ext cx="3037627"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eaLnBrk="0" hangingPunct="0">
              <a:defRPr sz="1200"/>
            </a:lvl1pPr>
          </a:lstStyle>
          <a:p>
            <a:pPr>
              <a:defRPr/>
            </a:pPr>
            <a:endParaRPr lang="fr-FR"/>
          </a:p>
        </p:txBody>
      </p:sp>
      <p:sp>
        <p:nvSpPr>
          <p:cNvPr id="13319" name="Rectangle 7"/>
          <p:cNvSpPr>
            <a:spLocks noGrp="1" noChangeArrowheads="1"/>
          </p:cNvSpPr>
          <p:nvPr>
            <p:ph type="sldNum" sz="quarter" idx="5"/>
          </p:nvPr>
        </p:nvSpPr>
        <p:spPr bwMode="auto">
          <a:xfrm>
            <a:off x="3972775" y="8831421"/>
            <a:ext cx="3037626"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eaLnBrk="0" hangingPunct="0">
              <a:defRPr sz="1200"/>
            </a:lvl1pPr>
          </a:lstStyle>
          <a:p>
            <a:pPr>
              <a:defRPr/>
            </a:pPr>
            <a:fld id="{CAAF53A8-E06C-450C-93E7-88D73A8FE65C}" type="slidenum">
              <a:rPr lang="fr-FR"/>
              <a:pPr>
                <a:defRPr/>
              </a:pPr>
              <a:t>‹#›</a:t>
            </a:fld>
            <a:endParaRPr lang="fr-FR"/>
          </a:p>
        </p:txBody>
      </p:sp>
    </p:spTree>
    <p:extLst>
      <p:ext uri="{BB962C8B-B14F-4D97-AF65-F5344CB8AC3E}">
        <p14:creationId xmlns:p14="http://schemas.microsoft.com/office/powerpoint/2010/main" val="816625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035677" y="4416510"/>
            <a:ext cx="5039576" cy="4183220"/>
          </a:xfrm>
        </p:spPr>
        <p:txBody>
          <a:bodyPr>
            <a:normAutofit/>
          </a:bodyPr>
          <a:lstStyle/>
          <a:p>
            <a:r>
              <a:rPr lang="fr-CA" sz="1100" dirty="0">
                <a:latin typeface="Verdana" pitchFamily="34" charset="0"/>
              </a:rPr>
              <a:t>Le plus populaire!</a:t>
            </a:r>
          </a:p>
          <a:p>
            <a:endParaRPr lang="fr-CA" sz="1100" dirty="0">
              <a:latin typeface="Verdana" pitchFamily="34" charset="0"/>
            </a:endParaRPr>
          </a:p>
          <a:p>
            <a:r>
              <a:rPr lang="fr-CA" sz="1100" dirty="0">
                <a:latin typeface="Verdana" pitchFamily="34" charset="0"/>
              </a:rPr>
              <a:t>Intégrer au programme et ne rallonge pas vos études.</a:t>
            </a:r>
          </a:p>
          <a:p>
            <a:r>
              <a:rPr lang="fr-CA" sz="1100" dirty="0">
                <a:latin typeface="Verdana" pitchFamily="34" charset="0"/>
              </a:rPr>
              <a:t> </a:t>
            </a:r>
          </a:p>
          <a:p>
            <a:r>
              <a:rPr lang="fr-CA" sz="1100" dirty="0">
                <a:latin typeface="Verdana" pitchFamily="34" charset="0"/>
              </a:rPr>
              <a:t>De plus, il est accessible à la majorité des étudiants qui désirent partir à l’étranger car il ne requière pas nécessairement des résultats scolaires au dessus de la moyenne. Par ailleurs, vous devrez maîtriser la langue de l’institution d’accueil. </a:t>
            </a:r>
          </a:p>
          <a:p>
            <a:endParaRPr lang="fr-CA" sz="1100" dirty="0">
              <a:latin typeface="Verdana" pitchFamily="34" charset="0"/>
            </a:endParaRPr>
          </a:p>
          <a:p>
            <a:r>
              <a:rPr lang="fr-CA" sz="1100" dirty="0">
                <a:latin typeface="Verdana" pitchFamily="34" charset="0"/>
              </a:rPr>
              <a:t>Par exemple, si vous choisissez de partir en Allemagne, faudra atteindre un niveau intermédiaire en allemand avant de partir. Vous aurez d’ailleurs l’opportunité d’apprendre une autre langue via notre École de langue. Je vais en reparler un peu plus loin.</a:t>
            </a:r>
          </a:p>
        </p:txBody>
      </p:sp>
      <p:sp>
        <p:nvSpPr>
          <p:cNvPr id="4" name="Espace réservé du numéro de diapositive 3"/>
          <p:cNvSpPr>
            <a:spLocks noGrp="1"/>
          </p:cNvSpPr>
          <p:nvPr>
            <p:ph type="sldNum" sz="quarter" idx="10"/>
          </p:nvPr>
        </p:nvSpPr>
        <p:spPr/>
        <p:txBody>
          <a:bodyPr/>
          <a:lstStyle/>
          <a:p>
            <a:pPr>
              <a:defRPr/>
            </a:pPr>
            <a:fld id="{CAAF53A8-E06C-450C-93E7-88D73A8FE65C}" type="slidenum">
              <a:rPr lang="fr-FR" smtClean="0"/>
              <a:pPr>
                <a:defRPr/>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MX" dirty="0" smtClean="0"/>
              <a:t>http://www2.ulaval.ca/international.html</a:t>
            </a:r>
            <a:r>
              <a:rPr lang="es-MX" baseline="0" dirty="0" smtClean="0"/>
              <a:t> </a:t>
            </a:r>
            <a:endParaRPr lang="es-MX" dirty="0"/>
          </a:p>
        </p:txBody>
      </p:sp>
      <p:sp>
        <p:nvSpPr>
          <p:cNvPr id="4" name="Espace réservé du numéro de diapositive 3"/>
          <p:cNvSpPr>
            <a:spLocks noGrp="1"/>
          </p:cNvSpPr>
          <p:nvPr>
            <p:ph type="sldNum" sz="quarter" idx="10"/>
          </p:nvPr>
        </p:nvSpPr>
        <p:spPr/>
        <p:txBody>
          <a:bodyPr/>
          <a:lstStyle/>
          <a:p>
            <a:pPr>
              <a:defRPr/>
            </a:pPr>
            <a:fld id="{CAAF53A8-E06C-450C-93E7-88D73A8FE65C}" type="slidenum">
              <a:rPr lang="fr-FR" smtClean="0"/>
              <a:pPr>
                <a:defRPr/>
              </a:pPr>
              <a:t>10</a:t>
            </a:fld>
            <a:endParaRPr lang="fr-FR"/>
          </a:p>
        </p:txBody>
      </p:sp>
    </p:spTree>
    <p:extLst>
      <p:ext uri="{BB962C8B-B14F-4D97-AF65-F5344CB8AC3E}">
        <p14:creationId xmlns:p14="http://schemas.microsoft.com/office/powerpoint/2010/main" val="198335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1167">
              <a:defRPr/>
            </a:pPr>
            <a:r>
              <a:rPr lang="fr-CA" sz="1100" dirty="0">
                <a:latin typeface="Verdana" pitchFamily="34" charset="0"/>
              </a:rPr>
              <a:t>Le BI demeure en contact avec vous afin de s’assurer que tout se passe bien.</a:t>
            </a:r>
          </a:p>
          <a:p>
            <a:endParaRPr lang="fr-CA" b="1" dirty="0"/>
          </a:p>
        </p:txBody>
      </p:sp>
      <p:sp>
        <p:nvSpPr>
          <p:cNvPr id="4" name="Espace réservé du numéro de diapositive 3"/>
          <p:cNvSpPr>
            <a:spLocks noGrp="1"/>
          </p:cNvSpPr>
          <p:nvPr>
            <p:ph type="sldNum" sz="quarter" idx="10"/>
          </p:nvPr>
        </p:nvSpPr>
        <p:spPr/>
        <p:txBody>
          <a:bodyPr/>
          <a:lstStyle/>
          <a:p>
            <a:pPr>
              <a:defRPr/>
            </a:pPr>
            <a:fld id="{CAAF53A8-E06C-450C-93E7-88D73A8FE65C}" type="slidenum">
              <a:rPr lang="fr-FR" smtClean="0"/>
              <a:pPr>
                <a:defRPr/>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674813" y="381000"/>
            <a:ext cx="6402387" cy="762000"/>
          </a:xfrm>
          <a:prstGeom prst="rect">
            <a:avLst/>
          </a:prstGeom>
          <a:noFill/>
          <a:ln w="9525">
            <a:noFill/>
            <a:miter lim="800000"/>
            <a:headEnd/>
            <a:tailEnd/>
          </a:ln>
        </p:spPr>
        <p:txBody>
          <a:bodyPr anchor="b"/>
          <a:lstStyle/>
          <a:p>
            <a:pPr eaLnBrk="0" hangingPunct="0">
              <a:defRPr/>
            </a:pPr>
            <a:endParaRPr lang="en-US" b="1">
              <a:solidFill>
                <a:srgbClr val="CC0000"/>
              </a:solidFill>
              <a:latin typeface="Verdana" charset="0"/>
            </a:endParaRPr>
          </a:p>
        </p:txBody>
      </p:sp>
      <p:sp>
        <p:nvSpPr>
          <p:cNvPr id="3" name="Rectangle 3"/>
          <p:cNvSpPr>
            <a:spLocks noGrp="1" noChangeArrowheads="1"/>
          </p:cNvSpPr>
          <p:nvPr/>
        </p:nvSpPr>
        <p:spPr bwMode="auto">
          <a:xfrm>
            <a:off x="1674813" y="1447800"/>
            <a:ext cx="6402387" cy="2197100"/>
          </a:xfrm>
          <a:prstGeom prst="rect">
            <a:avLst/>
          </a:prstGeom>
          <a:noFill/>
          <a:ln w="9525">
            <a:noFill/>
            <a:miter lim="800000"/>
            <a:headEnd/>
            <a:tailEnd/>
          </a:ln>
        </p:spPr>
        <p:txBody>
          <a:bodyPr>
            <a:spAutoFit/>
          </a:bodyPr>
          <a:lstStyle/>
          <a:p>
            <a:pPr marL="161925" indent="-161925" eaLnBrk="0" hangingPunct="0">
              <a:spcBef>
                <a:spcPct val="20000"/>
              </a:spcBef>
              <a:buFont typeface="Times" charset="0"/>
              <a:buChar char="•"/>
              <a:defRPr/>
            </a:pPr>
            <a:endParaRPr lang="en-US" sz="2000">
              <a:latin typeface="Verdana"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77000" y="381000"/>
            <a:ext cx="1600200" cy="3263900"/>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1674813" y="381000"/>
            <a:ext cx="4649787" cy="3263900"/>
          </a:xfr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6"/>
          <p:cNvSpPr>
            <a:spLocks noGrp="1" noChangeArrowheads="1"/>
          </p:cNvSpPr>
          <p:nvPr>
            <p:ph type="sldNum" sz="quarter" idx="10"/>
          </p:nvPr>
        </p:nvSpPr>
        <p:spPr>
          <a:xfrm>
            <a:off x="8229600" y="5803900"/>
            <a:ext cx="685800" cy="457200"/>
          </a:xfrm>
          <a:prstGeom prst="rect">
            <a:avLst/>
          </a:prstGeom>
          <a:ln/>
        </p:spPr>
        <p:txBody>
          <a:bodyPr/>
          <a:lstStyle>
            <a:lvl1pPr>
              <a:defRPr/>
            </a:lvl1pPr>
          </a:lstStyle>
          <a:p>
            <a:pPr>
              <a:defRPr/>
            </a:pPr>
            <a:fld id="{559F74A3-581D-48B4-A9C3-E5912937E310}"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xfrm>
            <a:off x="8229600" y="5803900"/>
            <a:ext cx="685800" cy="457200"/>
          </a:xfrm>
          <a:prstGeom prst="rect">
            <a:avLst/>
          </a:prstGeom>
          <a:ln/>
        </p:spPr>
        <p:txBody>
          <a:bodyPr/>
          <a:lstStyle>
            <a:lvl1pPr>
              <a:defRPr/>
            </a:lvl1pPr>
          </a:lstStyle>
          <a:p>
            <a:pPr>
              <a:defRPr/>
            </a:pPr>
            <a:fld id="{93EA384A-D3D7-4D8E-A6B3-5D7691F38129}"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1674813" y="1447800"/>
            <a:ext cx="3124200" cy="219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51413" y="1447800"/>
            <a:ext cx="3125787" cy="219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6"/>
          <p:cNvSpPr>
            <a:spLocks noGrp="1" noChangeArrowheads="1"/>
          </p:cNvSpPr>
          <p:nvPr>
            <p:ph type="sldNum" sz="quarter" idx="10"/>
          </p:nvPr>
        </p:nvSpPr>
        <p:spPr>
          <a:xfrm>
            <a:off x="8229600" y="5803900"/>
            <a:ext cx="685800" cy="457200"/>
          </a:xfrm>
          <a:prstGeom prst="rect">
            <a:avLst/>
          </a:prstGeom>
          <a:ln/>
        </p:spPr>
        <p:txBody>
          <a:bodyPr/>
          <a:lstStyle>
            <a:lvl1pPr>
              <a:defRPr/>
            </a:lvl1pPr>
          </a:lstStyle>
          <a:p>
            <a:pPr>
              <a:defRPr/>
            </a:pPr>
            <a:fld id="{AA90DBE7-00FE-4D5E-8004-9FD840F59CA7}"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u numéro de diapositive 6"/>
          <p:cNvSpPr>
            <a:spLocks noGrp="1" noChangeArrowheads="1"/>
          </p:cNvSpPr>
          <p:nvPr>
            <p:ph type="sldNum" sz="quarter" idx="10"/>
          </p:nvPr>
        </p:nvSpPr>
        <p:spPr>
          <a:xfrm>
            <a:off x="8229600" y="5803900"/>
            <a:ext cx="685800" cy="457200"/>
          </a:xfrm>
          <a:prstGeom prst="rect">
            <a:avLst/>
          </a:prstGeom>
          <a:ln/>
        </p:spPr>
        <p:txBody>
          <a:bodyPr/>
          <a:lstStyle>
            <a:lvl1pPr>
              <a:defRPr/>
            </a:lvl1pPr>
          </a:lstStyle>
          <a:p>
            <a:pPr>
              <a:defRPr/>
            </a:pPr>
            <a:fld id="{4F4AF81D-2124-495C-A3F8-B1ED7CC581E6}"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Rectangle 6"/>
          <p:cNvSpPr>
            <a:spLocks noGrp="1" noChangeArrowheads="1"/>
          </p:cNvSpPr>
          <p:nvPr>
            <p:ph type="sldNum" sz="quarter" idx="10"/>
          </p:nvPr>
        </p:nvSpPr>
        <p:spPr>
          <a:xfrm>
            <a:off x="8229600" y="5803900"/>
            <a:ext cx="685800" cy="457200"/>
          </a:xfrm>
          <a:prstGeom prst="rect">
            <a:avLst/>
          </a:prstGeom>
          <a:ln/>
        </p:spPr>
        <p:txBody>
          <a:bodyPr/>
          <a:lstStyle>
            <a:lvl1pPr>
              <a:defRPr/>
            </a:lvl1pPr>
          </a:lstStyle>
          <a:p>
            <a:pPr>
              <a:defRPr/>
            </a:pPr>
            <a:fld id="{09FD198A-4A2F-4D70-B430-486E989F766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4813" y="381000"/>
            <a:ext cx="640238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dirty="0" smtClean="0"/>
              <a:t>Cliquez et modifiez le titre</a:t>
            </a:r>
          </a:p>
        </p:txBody>
      </p:sp>
      <p:sp>
        <p:nvSpPr>
          <p:cNvPr id="1027" name="Rectangle 3"/>
          <p:cNvSpPr>
            <a:spLocks noGrp="1" noChangeArrowheads="1"/>
          </p:cNvSpPr>
          <p:nvPr>
            <p:ph type="body" idx="1"/>
          </p:nvPr>
        </p:nvSpPr>
        <p:spPr bwMode="auto">
          <a:xfrm>
            <a:off x="1674813" y="1447800"/>
            <a:ext cx="6402387" cy="219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32" name="Text Box 8"/>
          <p:cNvSpPr txBox="1">
            <a:spLocks noChangeArrowheads="1"/>
          </p:cNvSpPr>
          <p:nvPr/>
        </p:nvSpPr>
        <p:spPr bwMode="auto">
          <a:xfrm>
            <a:off x="6092825" y="5864225"/>
            <a:ext cx="1257300" cy="153988"/>
          </a:xfrm>
          <a:prstGeom prst="rect">
            <a:avLst/>
          </a:prstGeom>
          <a:noFill/>
          <a:ln w="9525">
            <a:noFill/>
            <a:miter lim="800000"/>
            <a:headEnd/>
            <a:tailEnd/>
          </a:ln>
          <a:effectLst/>
        </p:spPr>
        <p:txBody>
          <a:bodyPr lIns="0" tIns="0" rIns="0" bIns="0">
            <a:spAutoFit/>
          </a:bodyPr>
          <a:lstStyle>
            <a:lvl1pPr eaLnBrk="0" hangingPunct="0">
              <a:defRPr sz="2400">
                <a:solidFill>
                  <a:schemeClr val="tx1"/>
                </a:solidFill>
                <a:latin typeface="Times" charset="0"/>
                <a:ea typeface="ＭＳ Ｐゴシック" charset="-128"/>
              </a:defRPr>
            </a:lvl1pPr>
            <a:lvl2pPr marL="37931725" indent="-37474525" eaLnBrk="0" hangingPunct="0">
              <a:defRPr sz="2400">
                <a:solidFill>
                  <a:schemeClr val="tx1"/>
                </a:solidFill>
                <a:latin typeface="Times" charset="0"/>
                <a:ea typeface="ＭＳ Ｐゴシック" charset="-128"/>
              </a:defRPr>
            </a:lvl2pPr>
            <a:lvl3pPr eaLnBrk="0" hangingPunct="0">
              <a:defRPr sz="2400">
                <a:solidFill>
                  <a:schemeClr val="tx1"/>
                </a:solidFill>
                <a:latin typeface="Times" charset="0"/>
                <a:ea typeface="ＭＳ Ｐゴシック" charset="-128"/>
              </a:defRPr>
            </a:lvl3pPr>
            <a:lvl4pPr eaLnBrk="0" hangingPunct="0">
              <a:defRPr sz="2400">
                <a:solidFill>
                  <a:schemeClr val="tx1"/>
                </a:solidFill>
                <a:latin typeface="Times" charset="0"/>
                <a:ea typeface="ＭＳ Ｐゴシック" charset="-128"/>
              </a:defRPr>
            </a:lvl4pPr>
            <a:lvl5pPr eaLnBrk="0" hangingPunct="0">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defRPr/>
            </a:pPr>
            <a:r>
              <a:rPr lang="en-US" sz="1000" smtClean="0">
                <a:latin typeface="Verdana" charset="0"/>
              </a:rPr>
              <a:t>www.ulaval.ca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400" b="1">
          <a:solidFill>
            <a:srgbClr val="CC0000"/>
          </a:solidFill>
          <a:latin typeface="+mj-lt"/>
          <a:ea typeface="ＭＳ Ｐゴシック" charset="-128"/>
          <a:cs typeface="+mj-cs"/>
        </a:defRPr>
      </a:lvl1pPr>
      <a:lvl2pPr algn="l" rtl="0" eaLnBrk="0" fontAlgn="base" hangingPunct="0">
        <a:spcBef>
          <a:spcPct val="0"/>
        </a:spcBef>
        <a:spcAft>
          <a:spcPct val="0"/>
        </a:spcAft>
        <a:defRPr sz="2400" b="1">
          <a:solidFill>
            <a:srgbClr val="CC0000"/>
          </a:solidFill>
          <a:latin typeface="Verdana" pitchFamily="-108" charset="0"/>
          <a:ea typeface="ＭＳ Ｐゴシック" charset="-128"/>
        </a:defRPr>
      </a:lvl2pPr>
      <a:lvl3pPr algn="l" rtl="0" eaLnBrk="0" fontAlgn="base" hangingPunct="0">
        <a:spcBef>
          <a:spcPct val="0"/>
        </a:spcBef>
        <a:spcAft>
          <a:spcPct val="0"/>
        </a:spcAft>
        <a:defRPr sz="2400" b="1">
          <a:solidFill>
            <a:srgbClr val="CC0000"/>
          </a:solidFill>
          <a:latin typeface="Verdana" pitchFamily="-108" charset="0"/>
          <a:ea typeface="ＭＳ Ｐゴシック" charset="-128"/>
        </a:defRPr>
      </a:lvl3pPr>
      <a:lvl4pPr algn="l" rtl="0" eaLnBrk="0" fontAlgn="base" hangingPunct="0">
        <a:spcBef>
          <a:spcPct val="0"/>
        </a:spcBef>
        <a:spcAft>
          <a:spcPct val="0"/>
        </a:spcAft>
        <a:defRPr sz="2400" b="1">
          <a:solidFill>
            <a:srgbClr val="CC0000"/>
          </a:solidFill>
          <a:latin typeface="Verdana" pitchFamily="-108" charset="0"/>
          <a:ea typeface="ＭＳ Ｐゴシック" charset="-128"/>
        </a:defRPr>
      </a:lvl4pPr>
      <a:lvl5pPr algn="l" rtl="0" eaLnBrk="0" fontAlgn="base" hangingPunct="0">
        <a:spcBef>
          <a:spcPct val="0"/>
        </a:spcBef>
        <a:spcAft>
          <a:spcPct val="0"/>
        </a:spcAft>
        <a:defRPr sz="2400" b="1">
          <a:solidFill>
            <a:srgbClr val="CC0000"/>
          </a:solidFill>
          <a:latin typeface="Verdana" pitchFamily="-108" charset="0"/>
          <a:ea typeface="ＭＳ Ｐゴシック" charset="-128"/>
        </a:defRPr>
      </a:lvl5pPr>
      <a:lvl6pPr marL="457200" algn="l" rtl="0" fontAlgn="base">
        <a:spcBef>
          <a:spcPct val="0"/>
        </a:spcBef>
        <a:spcAft>
          <a:spcPct val="0"/>
        </a:spcAft>
        <a:defRPr sz="2400" b="1">
          <a:solidFill>
            <a:srgbClr val="CC0000"/>
          </a:solidFill>
          <a:latin typeface="Verdana" pitchFamily="-108" charset="0"/>
        </a:defRPr>
      </a:lvl6pPr>
      <a:lvl7pPr marL="914400" algn="l" rtl="0" fontAlgn="base">
        <a:spcBef>
          <a:spcPct val="0"/>
        </a:spcBef>
        <a:spcAft>
          <a:spcPct val="0"/>
        </a:spcAft>
        <a:defRPr sz="2400" b="1">
          <a:solidFill>
            <a:srgbClr val="CC0000"/>
          </a:solidFill>
          <a:latin typeface="Verdana" pitchFamily="-108" charset="0"/>
        </a:defRPr>
      </a:lvl7pPr>
      <a:lvl8pPr marL="1371600" algn="l" rtl="0" fontAlgn="base">
        <a:spcBef>
          <a:spcPct val="0"/>
        </a:spcBef>
        <a:spcAft>
          <a:spcPct val="0"/>
        </a:spcAft>
        <a:defRPr sz="2400" b="1">
          <a:solidFill>
            <a:srgbClr val="CC0000"/>
          </a:solidFill>
          <a:latin typeface="Verdana" pitchFamily="-108" charset="0"/>
        </a:defRPr>
      </a:lvl8pPr>
      <a:lvl9pPr marL="1828800" algn="l" rtl="0" fontAlgn="base">
        <a:spcBef>
          <a:spcPct val="0"/>
        </a:spcBef>
        <a:spcAft>
          <a:spcPct val="0"/>
        </a:spcAft>
        <a:defRPr sz="2400" b="1">
          <a:solidFill>
            <a:srgbClr val="CC0000"/>
          </a:solidFill>
          <a:latin typeface="Verdana" pitchFamily="-108" charset="0"/>
        </a:defRPr>
      </a:lvl9pPr>
    </p:titleStyle>
    <p:bodyStyle>
      <a:lvl1pPr marL="161925" indent="-161925" algn="l" rtl="0" eaLnBrk="0" fontAlgn="base" hangingPunct="0">
        <a:spcBef>
          <a:spcPct val="20000"/>
        </a:spcBef>
        <a:spcAft>
          <a:spcPct val="0"/>
        </a:spcAft>
        <a:buFont typeface="Times" charset="0"/>
        <a:buChar char="•"/>
        <a:defRPr sz="2000">
          <a:solidFill>
            <a:schemeClr val="tx1"/>
          </a:solidFill>
          <a:latin typeface="+mn-lt"/>
          <a:ea typeface="ＭＳ Ｐゴシック" charset="-128"/>
          <a:cs typeface="+mn-cs"/>
        </a:defRPr>
      </a:lvl1pPr>
      <a:lvl2pPr marL="508000" indent="-155575" algn="l" rtl="0" eaLnBrk="0" fontAlgn="base" hangingPunct="0">
        <a:spcBef>
          <a:spcPct val="20000"/>
        </a:spcBef>
        <a:spcAft>
          <a:spcPct val="0"/>
        </a:spcAft>
        <a:buFont typeface="Times" charset="0"/>
        <a:buChar char="•"/>
        <a:defRPr sz="2000">
          <a:solidFill>
            <a:schemeClr val="tx1"/>
          </a:solidFill>
          <a:latin typeface="+mn-lt"/>
          <a:ea typeface="ＭＳ Ｐゴシック" charset="-128"/>
        </a:defRPr>
      </a:lvl2pPr>
      <a:lvl3pPr marL="838200" indent="-139700" algn="l" rtl="0" eaLnBrk="0" fontAlgn="base" hangingPunct="0">
        <a:spcBef>
          <a:spcPct val="20000"/>
        </a:spcBef>
        <a:spcAft>
          <a:spcPct val="0"/>
        </a:spcAft>
        <a:buFont typeface="Times" charset="0"/>
        <a:buChar char="•"/>
        <a:defRPr sz="2000">
          <a:solidFill>
            <a:schemeClr val="tx1"/>
          </a:solidFill>
          <a:latin typeface="+mn-lt"/>
          <a:ea typeface="ＭＳ Ｐゴシック" charset="-128"/>
        </a:defRPr>
      </a:lvl3pPr>
      <a:lvl4pPr marL="1181100" indent="-152400" algn="l" rtl="0" eaLnBrk="0" fontAlgn="base" hangingPunct="0">
        <a:spcBef>
          <a:spcPct val="20000"/>
        </a:spcBef>
        <a:spcAft>
          <a:spcPct val="0"/>
        </a:spcAft>
        <a:buFont typeface="Times" charset="0"/>
        <a:buChar char="•"/>
        <a:defRPr sz="2000">
          <a:solidFill>
            <a:schemeClr val="tx1"/>
          </a:solidFill>
          <a:latin typeface="+mn-lt"/>
          <a:ea typeface="ＭＳ Ｐゴシック" charset="-128"/>
        </a:defRPr>
      </a:lvl4pPr>
      <a:lvl5pPr marL="1511300" indent="-139700" algn="l" rtl="0" eaLnBrk="0" fontAlgn="base" hangingPunct="0">
        <a:spcBef>
          <a:spcPct val="20000"/>
        </a:spcBef>
        <a:spcAft>
          <a:spcPct val="0"/>
        </a:spcAft>
        <a:buFont typeface="Times" charset="0"/>
        <a:buChar char="•"/>
        <a:defRPr sz="2000">
          <a:solidFill>
            <a:schemeClr val="tx1"/>
          </a:solidFill>
          <a:latin typeface="+mn-lt"/>
          <a:ea typeface="ＭＳ Ｐゴシック" charset="-128"/>
        </a:defRPr>
      </a:lvl5pPr>
      <a:lvl6pPr marL="1968500" indent="-139700" algn="l" rtl="0" fontAlgn="base">
        <a:spcBef>
          <a:spcPct val="20000"/>
        </a:spcBef>
        <a:spcAft>
          <a:spcPct val="0"/>
        </a:spcAft>
        <a:buFont typeface="Times" pitchFamily="-108" charset="0"/>
        <a:buChar char="•"/>
        <a:defRPr sz="2000">
          <a:solidFill>
            <a:schemeClr val="tx1"/>
          </a:solidFill>
          <a:latin typeface="+mn-lt"/>
        </a:defRPr>
      </a:lvl6pPr>
      <a:lvl7pPr marL="2425700" indent="-139700" algn="l" rtl="0" fontAlgn="base">
        <a:spcBef>
          <a:spcPct val="20000"/>
        </a:spcBef>
        <a:spcAft>
          <a:spcPct val="0"/>
        </a:spcAft>
        <a:buFont typeface="Times" pitchFamily="-108" charset="0"/>
        <a:buChar char="•"/>
        <a:defRPr sz="2000">
          <a:solidFill>
            <a:schemeClr val="tx1"/>
          </a:solidFill>
          <a:latin typeface="+mn-lt"/>
        </a:defRPr>
      </a:lvl7pPr>
      <a:lvl8pPr marL="2882900" indent="-139700" algn="l" rtl="0" fontAlgn="base">
        <a:spcBef>
          <a:spcPct val="20000"/>
        </a:spcBef>
        <a:spcAft>
          <a:spcPct val="0"/>
        </a:spcAft>
        <a:buFont typeface="Times" pitchFamily="-108" charset="0"/>
        <a:buChar char="•"/>
        <a:defRPr sz="2000">
          <a:solidFill>
            <a:schemeClr val="tx1"/>
          </a:solidFill>
          <a:latin typeface="+mn-lt"/>
        </a:defRPr>
      </a:lvl8pPr>
      <a:lvl9pPr marL="3340100" indent="-139700" algn="l" rtl="0" fontAlgn="base">
        <a:spcBef>
          <a:spcPct val="20000"/>
        </a:spcBef>
        <a:spcAft>
          <a:spcPct val="0"/>
        </a:spcAft>
        <a:buFont typeface="Times" pitchFamily="-108"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2.ulaval.ca/international.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hyperlink" Target="https://www.contactcosmopolite.ulaval.ca/bienvenue/" TargetMode="External"/><Relationship Id="rId6" Type="http://schemas.openxmlformats.org/officeDocument/2006/relationships/image" Target="../media/image1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ulaval.ca/international/etudiants-ul/sejoursdetudes-a-letranger/profil-international/pour-participer.html" TargetMode="Externa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mailto:bi@bi.ulaval.ca"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mailto:Willem.Fortin@esad.ulaval.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ulaval.ca/international/etudiants-ul/sejours-detudes-a-letranger/ententes-generales-dechanges-detudiants.html" TargetMode="External"/><Relationship Id="rId4" Type="http://schemas.openxmlformats.org/officeDocument/2006/relationships/hyperlink" Target="https://www.ulaval.ca/international/etudiants-ul/sejours-detudes-a-letranger/north-2-north.html"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ulaval.ca/international/etudiants-ul/sejours-detudes-a-letranger/echanges-bc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806347"/>
            <a:ext cx="1728192" cy="851926"/>
          </a:xfrm>
          <a:prstGeom prst="rect">
            <a:avLst/>
          </a:prstGeom>
        </p:spPr>
      </p:pic>
      <p:pic>
        <p:nvPicPr>
          <p:cNvPr id="5" name="Image 4"/>
          <p:cNvPicPr>
            <a:picLocks noChangeAspect="1"/>
          </p:cNvPicPr>
          <p:nvPr/>
        </p:nvPicPr>
        <p:blipFill>
          <a:blip r:embed="rId3"/>
          <a:stretch>
            <a:fillRect/>
          </a:stretch>
        </p:blipFill>
        <p:spPr>
          <a:xfrm>
            <a:off x="1770773" y="1052736"/>
            <a:ext cx="7126241" cy="3528392"/>
          </a:xfrm>
          <a:prstGeom prst="rect">
            <a:avLst/>
          </a:prstGeom>
        </p:spPr>
      </p:pic>
    </p:spTree>
    <p:extLst>
      <p:ext uri="{BB962C8B-B14F-4D97-AF65-F5344CB8AC3E}">
        <p14:creationId xmlns:p14="http://schemas.microsoft.com/office/powerpoint/2010/main" val="345020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Le site web du Bureau international</a:t>
            </a:r>
            <a:endParaRPr lang="es-MX"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5805265"/>
            <a:ext cx="1656184" cy="864096"/>
          </a:xfrm>
          <a:prstGeom prst="rect">
            <a:avLst/>
          </a:prstGeom>
        </p:spPr>
      </p:pic>
      <p:sp>
        <p:nvSpPr>
          <p:cNvPr id="5" name="Rectangle 4"/>
          <p:cNvSpPr/>
          <p:nvPr/>
        </p:nvSpPr>
        <p:spPr>
          <a:xfrm>
            <a:off x="2051720" y="5041994"/>
            <a:ext cx="5760640" cy="461665"/>
          </a:xfrm>
          <a:prstGeom prst="rect">
            <a:avLst/>
          </a:prstGeom>
        </p:spPr>
        <p:txBody>
          <a:bodyPr wrap="square">
            <a:spAutoFit/>
          </a:bodyPr>
          <a:lstStyle/>
          <a:p>
            <a:r>
              <a:rPr lang="es-MX" dirty="0">
                <a:hlinkClick r:id="rId4"/>
              </a:rPr>
              <a:t>http://</a:t>
            </a:r>
            <a:r>
              <a:rPr lang="es-MX" dirty="0" smtClean="0">
                <a:hlinkClick r:id="rId4"/>
              </a:rPr>
              <a:t>www2.ulaval.ca/international.html</a:t>
            </a:r>
            <a:r>
              <a:rPr lang="es-MX" dirty="0" smtClean="0"/>
              <a:t> </a:t>
            </a:r>
            <a:endParaRPr lang="es-MX" dirty="0"/>
          </a:p>
        </p:txBody>
      </p:sp>
      <p:cxnSp>
        <p:nvCxnSpPr>
          <p:cNvPr id="8" name="Connecteur droit avec flèche 7"/>
          <p:cNvCxnSpPr/>
          <p:nvPr/>
        </p:nvCxnSpPr>
        <p:spPr bwMode="auto">
          <a:xfrm flipH="1" flipV="1">
            <a:off x="3275856" y="2204864"/>
            <a:ext cx="144016"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51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853444" y="1196752"/>
            <a:ext cx="5976664" cy="3744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Espace réservé du numéro de diapositive 2"/>
          <p:cNvSpPr>
            <a:spLocks noGrp="1"/>
          </p:cNvSpPr>
          <p:nvPr>
            <p:ph type="sldNum" sz="quarter" idx="10"/>
          </p:nvPr>
        </p:nvSpPr>
        <p:spPr/>
        <p:txBody>
          <a:bodyPr/>
          <a:lstStyle/>
          <a:p>
            <a:pPr>
              <a:defRPr/>
            </a:pPr>
            <a:fld id="{559F74A3-581D-48B4-A9C3-E5912937E310}" type="slidenum">
              <a:rPr lang="fr-FR" smtClean="0"/>
              <a:pPr>
                <a:defRPr/>
              </a:pPr>
              <a:t>10</a:t>
            </a:fld>
            <a:endParaRPr lang="fr-FR" dirty="0"/>
          </a:p>
        </p:txBody>
      </p:sp>
    </p:spTree>
    <p:extLst>
      <p:ext uri="{BB962C8B-B14F-4D97-AF65-F5344CB8AC3E}">
        <p14:creationId xmlns:p14="http://schemas.microsoft.com/office/powerpoint/2010/main" val="134406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800" dirty="0" smtClean="0"/>
              <a:t>Répertoire des</a:t>
            </a:r>
            <a:r>
              <a:rPr lang="fr-CA" sz="1800" dirty="0"/>
              <a:t> 770 ententes de 69 pays différents</a:t>
            </a:r>
            <a:endParaRPr lang="es-MX" sz="18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5805265"/>
            <a:ext cx="1656184" cy="864096"/>
          </a:xfrm>
          <a:prstGeom prst="rect">
            <a:avLst/>
          </a:prstGeom>
        </p:spPr>
      </p:pic>
      <p:cxnSp>
        <p:nvCxnSpPr>
          <p:cNvPr id="9" name="Connecteur droit avec flèche 8"/>
          <p:cNvCxnSpPr/>
          <p:nvPr/>
        </p:nvCxnSpPr>
        <p:spPr bwMode="auto">
          <a:xfrm flipH="1">
            <a:off x="8320016" y="3609020"/>
            <a:ext cx="576064"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flipH="1">
            <a:off x="5076056" y="3212976"/>
            <a:ext cx="1080120" cy="12241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 name="Espace réservé du contenu 3"/>
          <p:cNvPicPr>
            <a:picLocks noGrp="1" noChangeAspect="1"/>
          </p:cNvPicPr>
          <p:nvPr>
            <p:ph idx="1"/>
          </p:nvPr>
        </p:nvPicPr>
        <p:blipFill>
          <a:blip r:embed="rId3"/>
          <a:stretch>
            <a:fillRect/>
          </a:stretch>
        </p:blipFill>
        <p:spPr>
          <a:xfrm>
            <a:off x="2123729" y="1447799"/>
            <a:ext cx="6192687" cy="3781401"/>
          </a:xfrm>
          <a:prstGeom prst="rect">
            <a:avLst/>
          </a:prstGeom>
        </p:spPr>
      </p:pic>
      <p:cxnSp>
        <p:nvCxnSpPr>
          <p:cNvPr id="14" name="Connecteur droit avec flèche 13"/>
          <p:cNvCxnSpPr/>
          <p:nvPr/>
        </p:nvCxnSpPr>
        <p:spPr bwMode="auto">
          <a:xfrm flipH="1">
            <a:off x="5131029" y="3717032"/>
            <a:ext cx="665107" cy="5771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Espace réservé du numéro de diapositive 2"/>
          <p:cNvSpPr>
            <a:spLocks noGrp="1"/>
          </p:cNvSpPr>
          <p:nvPr>
            <p:ph type="sldNum" sz="quarter" idx="10"/>
          </p:nvPr>
        </p:nvSpPr>
        <p:spPr/>
        <p:txBody>
          <a:bodyPr/>
          <a:lstStyle/>
          <a:p>
            <a:pPr>
              <a:defRPr/>
            </a:pPr>
            <a:fld id="{559F74A3-581D-48B4-A9C3-E5912937E310}" type="slidenum">
              <a:rPr lang="fr-FR" smtClean="0"/>
              <a:pPr>
                <a:defRPr/>
              </a:pPr>
              <a:t>11</a:t>
            </a:fld>
            <a:endParaRPr lang="fr-FR" dirty="0"/>
          </a:p>
        </p:txBody>
      </p:sp>
    </p:spTree>
    <p:extLst>
      <p:ext uri="{BB962C8B-B14F-4D97-AF65-F5344CB8AC3E}">
        <p14:creationId xmlns:p14="http://schemas.microsoft.com/office/powerpoint/2010/main" val="181198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re 1"/>
          <p:cNvSpPr>
            <a:spLocks noGrp="1"/>
          </p:cNvSpPr>
          <p:nvPr>
            <p:ph type="title"/>
            <p:custDataLst>
              <p:tags r:id="rId1"/>
            </p:custDataLst>
          </p:nvPr>
        </p:nvSpPr>
        <p:spPr>
          <a:xfrm>
            <a:off x="1692275" y="188640"/>
            <a:ext cx="7451725" cy="1008112"/>
          </a:xfrm>
        </p:spPr>
        <p:txBody>
          <a:bodyPr/>
          <a:lstStyle/>
          <a:p>
            <a:r>
              <a:rPr lang="fr-CA" sz="1800" dirty="0" smtClean="0">
                <a:solidFill>
                  <a:schemeClr val="tx1"/>
                </a:solidFill>
                <a:latin typeface="Verdana" pitchFamily="34" charset="0"/>
              </a:rPr>
              <a:t/>
            </a:r>
            <a:br>
              <a:rPr lang="fr-CA" sz="1800" dirty="0" smtClean="0">
                <a:solidFill>
                  <a:schemeClr val="tx1"/>
                </a:solidFill>
                <a:latin typeface="Verdana" pitchFamily="34" charset="0"/>
              </a:rPr>
            </a:br>
            <a:r>
              <a:rPr lang="fr-CA" sz="2000" dirty="0" smtClean="0">
                <a:solidFill>
                  <a:srgbClr val="FF0000"/>
                </a:solidFill>
                <a:latin typeface="Verdana" pitchFamily="34" charset="0"/>
              </a:rPr>
              <a:t>Pour mieux vous préparer et rester branché sur l’international</a:t>
            </a:r>
            <a:endParaRPr lang="fr-CA" sz="2000" dirty="0" smtClean="0">
              <a:solidFill>
                <a:srgbClr val="FF0000"/>
              </a:solidFill>
            </a:endParaRPr>
          </a:p>
        </p:txBody>
      </p:sp>
      <p:sp>
        <p:nvSpPr>
          <p:cNvPr id="6" name="ZoneTexte 5"/>
          <p:cNvSpPr txBox="1"/>
          <p:nvPr/>
        </p:nvSpPr>
        <p:spPr>
          <a:xfrm>
            <a:off x="1763688" y="1628798"/>
            <a:ext cx="6624736" cy="984885"/>
          </a:xfrm>
          <a:prstGeom prst="rect">
            <a:avLst/>
          </a:prstGeom>
          <a:noFill/>
        </p:spPr>
        <p:txBody>
          <a:bodyPr wrap="square" rtlCol="0">
            <a:spAutoFit/>
          </a:bodyPr>
          <a:lstStyle/>
          <a:p>
            <a:r>
              <a:rPr lang="fr-CA" sz="1600" b="1" dirty="0" smtClean="0">
                <a:latin typeface="Verdana" pitchFamily="34" charset="0"/>
              </a:rPr>
              <a:t> </a:t>
            </a:r>
            <a:r>
              <a:rPr lang="fr-CA" sz="1400" dirty="0" smtClean="0">
                <a:latin typeface="Verdana" pitchFamily="34" charset="0"/>
              </a:rPr>
              <a:t> </a:t>
            </a:r>
          </a:p>
          <a:p>
            <a:r>
              <a:rPr lang="fr-CA" sz="1400" dirty="0" smtClean="0">
                <a:latin typeface="Verdana" pitchFamily="34" charset="0"/>
              </a:rPr>
              <a:t/>
            </a:r>
            <a:br>
              <a:rPr lang="fr-CA" sz="1400" dirty="0" smtClean="0">
                <a:latin typeface="Verdana" pitchFamily="34" charset="0"/>
              </a:rPr>
            </a:br>
            <a:r>
              <a:rPr lang="fr-CA" sz="1400" dirty="0" smtClean="0">
                <a:latin typeface="Verdana" pitchFamily="34" charset="0"/>
              </a:rPr>
              <a:t/>
            </a:r>
            <a:br>
              <a:rPr lang="fr-CA" sz="1400" dirty="0" smtClean="0">
                <a:latin typeface="Verdana" pitchFamily="34" charset="0"/>
              </a:rPr>
            </a:br>
            <a:endParaRPr lang="fr-CA" sz="1400" dirty="0">
              <a:latin typeface="Verdana" pitchFamily="34" charset="0"/>
            </a:endParaRPr>
          </a:p>
        </p:txBody>
      </p:sp>
      <p:sp>
        <p:nvSpPr>
          <p:cNvPr id="2" name="Rectangle 1"/>
          <p:cNvSpPr/>
          <p:nvPr/>
        </p:nvSpPr>
        <p:spPr bwMode="auto">
          <a:xfrm>
            <a:off x="1187624" y="5805264"/>
            <a:ext cx="1944216"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Times" pitchFamily="-108" charset="0"/>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451" y="5840202"/>
            <a:ext cx="1298561" cy="768163"/>
          </a:xfrm>
          <a:prstGeom prst="rect">
            <a:avLst/>
          </a:prstGeom>
        </p:spPr>
      </p:pic>
      <p:sp>
        <p:nvSpPr>
          <p:cNvPr id="8" name="Rectangle 7"/>
          <p:cNvSpPr/>
          <p:nvPr/>
        </p:nvSpPr>
        <p:spPr>
          <a:xfrm>
            <a:off x="1763688" y="1290244"/>
            <a:ext cx="6840760" cy="461665"/>
          </a:xfrm>
          <a:prstGeom prst="rect">
            <a:avLst/>
          </a:prstGeom>
        </p:spPr>
        <p:txBody>
          <a:bodyPr wrap="square">
            <a:spAutoFit/>
          </a:bodyPr>
          <a:lstStyle/>
          <a:p>
            <a:r>
              <a:rPr lang="es-MX" dirty="0">
                <a:hlinkClick r:id="rId5"/>
              </a:rPr>
              <a:t>https://www.contactcosmopolite.ulaval.ca/bienvenue</a:t>
            </a:r>
            <a:r>
              <a:rPr lang="es-MX" dirty="0" smtClean="0">
                <a:hlinkClick r:id="rId5"/>
              </a:rPr>
              <a:t>/</a:t>
            </a:r>
            <a:r>
              <a:rPr lang="es-MX" dirty="0" smtClean="0"/>
              <a:t> </a:t>
            </a:r>
            <a:endParaRPr lang="es-MX" dirty="0"/>
          </a:p>
        </p:txBody>
      </p:sp>
      <p:pic>
        <p:nvPicPr>
          <p:cNvPr id="9" name="Image 8" descr="Capture d’écran 2016-10-19 à 16.11.3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1772816"/>
            <a:ext cx="7524328" cy="3672408"/>
          </a:xfrm>
          <a:prstGeom prst="rect">
            <a:avLst/>
          </a:prstGeom>
        </p:spPr>
      </p:pic>
      <p:sp>
        <p:nvSpPr>
          <p:cNvPr id="4" name="Espace réservé du numéro de diapositive 3"/>
          <p:cNvSpPr>
            <a:spLocks noGrp="1"/>
          </p:cNvSpPr>
          <p:nvPr>
            <p:ph type="sldNum" sz="quarter" idx="10"/>
          </p:nvPr>
        </p:nvSpPr>
        <p:spPr/>
        <p:txBody>
          <a:bodyPr/>
          <a:lstStyle/>
          <a:p>
            <a:pPr>
              <a:defRPr/>
            </a:pPr>
            <a:fld id="{559F74A3-581D-48B4-A9C3-E5912937E310}" type="slidenum">
              <a:rPr lang="fr-FR" smtClean="0"/>
              <a:pPr>
                <a:defRPr/>
              </a:pPr>
              <a:t>12</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Sélection et </a:t>
            </a:r>
            <a:r>
              <a:rPr lang="fr-CA" dirty="0" smtClean="0"/>
              <a:t>inscription</a:t>
            </a:r>
            <a:endParaRPr lang="fr-CA" dirty="0"/>
          </a:p>
        </p:txBody>
      </p:sp>
      <p:sp>
        <p:nvSpPr>
          <p:cNvPr id="3" name="Espace réservé du contenu 2"/>
          <p:cNvSpPr>
            <a:spLocks noGrp="1"/>
          </p:cNvSpPr>
          <p:nvPr>
            <p:ph idx="1"/>
          </p:nvPr>
        </p:nvSpPr>
        <p:spPr>
          <a:xfrm>
            <a:off x="1674813" y="1447800"/>
            <a:ext cx="6402387" cy="3785652"/>
          </a:xfrm>
        </p:spPr>
        <p:txBody>
          <a:bodyPr/>
          <a:lstStyle/>
          <a:p>
            <a:r>
              <a:rPr lang="fr-CA" sz="1600" dirty="0"/>
              <a:t>Votre dossier de candidature devra d'abord être déposé auprès de votre direction de </a:t>
            </a:r>
            <a:r>
              <a:rPr lang="fr-CA" sz="1600" dirty="0" smtClean="0"/>
              <a:t>programme</a:t>
            </a:r>
          </a:p>
          <a:p>
            <a:endParaRPr lang="fr-CA" sz="1600" dirty="0"/>
          </a:p>
          <a:p>
            <a:r>
              <a:rPr lang="fr-CA" sz="1600" dirty="0" smtClean="0"/>
              <a:t>Date </a:t>
            </a:r>
            <a:r>
              <a:rPr lang="fr-CA" sz="1600" dirty="0"/>
              <a:t>limite du dépôt du dossier de candidature au secrétariat </a:t>
            </a:r>
            <a:r>
              <a:rPr lang="fr-CA" sz="1600" dirty="0" smtClean="0"/>
              <a:t>des Écoles d’art et de design:</a:t>
            </a:r>
            <a:r>
              <a:rPr lang="fr-CA" sz="1600" dirty="0" smtClean="0">
                <a:solidFill>
                  <a:srgbClr val="FF0000"/>
                </a:solidFill>
              </a:rPr>
              <a:t> </a:t>
            </a:r>
            <a:r>
              <a:rPr lang="fr-CA" sz="1600" dirty="0">
                <a:solidFill>
                  <a:srgbClr val="FF0000"/>
                </a:solidFill>
              </a:rPr>
              <a:t>dossiers doivent être déposés en une copie (signée) au plus tard le vendredi </a:t>
            </a:r>
            <a:r>
              <a:rPr lang="fr-CA" sz="1600" dirty="0" smtClean="0">
                <a:solidFill>
                  <a:srgbClr val="FF0000"/>
                </a:solidFill>
              </a:rPr>
              <a:t>27 </a:t>
            </a:r>
            <a:r>
              <a:rPr lang="fr-CA" sz="1600" dirty="0">
                <a:solidFill>
                  <a:srgbClr val="FF0000"/>
                </a:solidFill>
              </a:rPr>
              <a:t>janvier </a:t>
            </a:r>
            <a:r>
              <a:rPr lang="fr-CA" sz="1600" dirty="0" smtClean="0">
                <a:solidFill>
                  <a:srgbClr val="FF0000"/>
                </a:solidFill>
              </a:rPr>
              <a:t>2017 </a:t>
            </a:r>
            <a:r>
              <a:rPr lang="fr-CA" sz="1600" dirty="0">
                <a:solidFill>
                  <a:srgbClr val="FF0000"/>
                </a:solidFill>
              </a:rPr>
              <a:t>à 16h00 au secrétariat </a:t>
            </a:r>
            <a:r>
              <a:rPr lang="fr-CA" sz="1600" dirty="0" smtClean="0">
                <a:solidFill>
                  <a:srgbClr val="FF0000"/>
                </a:solidFill>
              </a:rPr>
              <a:t>de l’École. Les </a:t>
            </a:r>
            <a:r>
              <a:rPr lang="fr-CA" sz="1600" dirty="0">
                <a:solidFill>
                  <a:srgbClr val="FF0000"/>
                </a:solidFill>
              </a:rPr>
              <a:t>dossiers incomplets </a:t>
            </a:r>
            <a:r>
              <a:rPr lang="fr-CA" sz="1600" dirty="0" smtClean="0">
                <a:solidFill>
                  <a:srgbClr val="FF0000"/>
                </a:solidFill>
              </a:rPr>
              <a:t>ne seront </a:t>
            </a:r>
            <a:r>
              <a:rPr lang="fr-CA" sz="1600" dirty="0">
                <a:solidFill>
                  <a:srgbClr val="FF0000"/>
                </a:solidFill>
              </a:rPr>
              <a:t>pas </a:t>
            </a:r>
            <a:r>
              <a:rPr lang="fr-CA" sz="1600" dirty="0" smtClean="0">
                <a:solidFill>
                  <a:srgbClr val="FF0000"/>
                </a:solidFill>
              </a:rPr>
              <a:t>retenus.</a:t>
            </a:r>
          </a:p>
          <a:p>
            <a:endParaRPr lang="fr-CA" sz="1600" dirty="0">
              <a:solidFill>
                <a:srgbClr val="FF0000"/>
              </a:solidFill>
            </a:endParaRPr>
          </a:p>
          <a:p>
            <a:r>
              <a:rPr lang="fr-CA" sz="1600" dirty="0" smtClean="0">
                <a:solidFill>
                  <a:srgbClr val="FF0000"/>
                </a:solidFill>
              </a:rPr>
              <a:t>Les étudiants du baccalauréat en design graphique doivent obligatoirement réaliser leur séjour d’études à l’étranger à la 6</a:t>
            </a:r>
            <a:r>
              <a:rPr lang="fr-CA" sz="1600" baseline="30000" dirty="0" smtClean="0">
                <a:solidFill>
                  <a:srgbClr val="FF0000"/>
                </a:solidFill>
              </a:rPr>
              <a:t>e</a:t>
            </a:r>
            <a:r>
              <a:rPr lang="fr-CA" sz="1600" dirty="0" smtClean="0">
                <a:solidFill>
                  <a:srgbClr val="FF0000"/>
                </a:solidFill>
              </a:rPr>
              <a:t> session et avoir réussi le cours « Pratique professionnelle » avant le départ.</a:t>
            </a:r>
          </a:p>
          <a:p>
            <a:endParaRPr lang="fr-CA" sz="16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13</a:t>
            </a:fld>
            <a:endParaRPr lang="fr-FR" dirty="0"/>
          </a:p>
        </p:txBody>
      </p:sp>
    </p:spTree>
    <p:extLst>
      <p:ext uri="{BB962C8B-B14F-4D97-AF65-F5344CB8AC3E}">
        <p14:creationId xmlns:p14="http://schemas.microsoft.com/office/powerpoint/2010/main" val="41313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dirty="0"/>
              <a:t>Pièces </a:t>
            </a:r>
            <a:r>
              <a:rPr lang="fr-CA" sz="1600" dirty="0" smtClean="0"/>
              <a:t>au </a:t>
            </a:r>
            <a:r>
              <a:rPr lang="fr-CA" sz="1600" dirty="0"/>
              <a:t>dossier –Profil </a:t>
            </a:r>
            <a:r>
              <a:rPr lang="fr-CA" sz="1600" dirty="0" smtClean="0"/>
              <a:t>international–2017-2018 </a:t>
            </a:r>
            <a:endParaRPr lang="fr-CA" sz="1600" dirty="0"/>
          </a:p>
        </p:txBody>
      </p:sp>
      <p:sp>
        <p:nvSpPr>
          <p:cNvPr id="3" name="Espace réservé du contenu 2"/>
          <p:cNvSpPr>
            <a:spLocks noGrp="1"/>
          </p:cNvSpPr>
          <p:nvPr>
            <p:ph idx="1"/>
          </p:nvPr>
        </p:nvSpPr>
        <p:spPr>
          <a:xfrm>
            <a:off x="1674813" y="1447800"/>
            <a:ext cx="6402387" cy="3243965"/>
          </a:xfrm>
        </p:spPr>
        <p:txBody>
          <a:bodyPr/>
          <a:lstStyle/>
          <a:p>
            <a:pPr marL="0" indent="0">
              <a:buNone/>
            </a:pPr>
            <a:r>
              <a:rPr lang="fr-CA" sz="1600" dirty="0"/>
              <a:t>• une lettre expliquant votre motivation à participer au profil international ainsi que vos objectifs de formation [et une copie de cette lettre traduite dans la langue de l’établissement partenaire sélectionné, si ce n’est pas le français</a:t>
            </a:r>
            <a:r>
              <a:rPr lang="fr-CA" sz="1600" dirty="0" smtClean="0"/>
              <a:t>.</a:t>
            </a:r>
          </a:p>
          <a:p>
            <a:pPr marL="0" indent="0">
              <a:buNone/>
            </a:pPr>
            <a:endParaRPr lang="fr-CA" sz="1600" dirty="0"/>
          </a:p>
          <a:p>
            <a:pPr marL="0" indent="0">
              <a:buNone/>
            </a:pPr>
            <a:r>
              <a:rPr lang="fr-CA" sz="1600" dirty="0" smtClean="0"/>
              <a:t>• </a:t>
            </a:r>
            <a:r>
              <a:rPr lang="fr-CA" sz="1600" dirty="0"/>
              <a:t>une copie de votre attestation de cheminement au programme disponible au rapport de cheminement sur Capsule</a:t>
            </a:r>
          </a:p>
          <a:p>
            <a:pPr marL="0" indent="0">
              <a:buNone/>
            </a:pPr>
            <a:endParaRPr lang="fr-CA" sz="1600" dirty="0" smtClean="0"/>
          </a:p>
          <a:p>
            <a:pPr marL="0" indent="0">
              <a:buNone/>
            </a:pPr>
            <a:r>
              <a:rPr lang="fr-CA" sz="1600" dirty="0" smtClean="0"/>
              <a:t>• </a:t>
            </a:r>
            <a:r>
              <a:rPr lang="fr-CA" sz="1600" dirty="0"/>
              <a:t>une preuve de votre compétence linguistique (relevé de notes)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4" name="Espace réservé du numéro de diapositive 3"/>
          <p:cNvSpPr>
            <a:spLocks noGrp="1"/>
          </p:cNvSpPr>
          <p:nvPr>
            <p:ph type="sldNum" sz="quarter" idx="10"/>
          </p:nvPr>
        </p:nvSpPr>
        <p:spPr/>
        <p:txBody>
          <a:bodyPr/>
          <a:lstStyle/>
          <a:p>
            <a:pPr>
              <a:defRPr/>
            </a:pPr>
            <a:fld id="{559F74A3-581D-48B4-A9C3-E5912937E310}" type="slidenum">
              <a:rPr lang="fr-FR" smtClean="0"/>
              <a:pPr>
                <a:defRPr/>
              </a:pPr>
              <a:t>14</a:t>
            </a:fld>
            <a:endParaRPr lang="fr-FR" dirty="0"/>
          </a:p>
        </p:txBody>
      </p:sp>
    </p:spTree>
    <p:extLst>
      <p:ext uri="{BB962C8B-B14F-4D97-AF65-F5344CB8AC3E}">
        <p14:creationId xmlns:p14="http://schemas.microsoft.com/office/powerpoint/2010/main" val="193877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dirty="0"/>
              <a:t>Pièces </a:t>
            </a:r>
            <a:r>
              <a:rPr lang="fr-CA" sz="1600" dirty="0" smtClean="0"/>
              <a:t>au </a:t>
            </a:r>
            <a:r>
              <a:rPr lang="fr-CA" sz="1600" dirty="0"/>
              <a:t>dossier –Profil </a:t>
            </a:r>
            <a:r>
              <a:rPr lang="fr-CA" sz="1600" dirty="0" smtClean="0"/>
              <a:t>international</a:t>
            </a:r>
            <a:endParaRPr lang="fr-CA" sz="1600" dirty="0"/>
          </a:p>
        </p:txBody>
      </p:sp>
      <p:sp>
        <p:nvSpPr>
          <p:cNvPr id="3" name="Espace réservé du contenu 2"/>
          <p:cNvSpPr>
            <a:spLocks noGrp="1"/>
          </p:cNvSpPr>
          <p:nvPr>
            <p:ph idx="1"/>
          </p:nvPr>
        </p:nvSpPr>
        <p:spPr>
          <a:xfrm>
            <a:off x="1763689" y="1143000"/>
            <a:ext cx="6433980" cy="5299912"/>
          </a:xfrm>
        </p:spPr>
        <p:txBody>
          <a:bodyPr/>
          <a:lstStyle/>
          <a:p>
            <a:pPr marL="0" indent="0">
              <a:buNone/>
            </a:pPr>
            <a:r>
              <a:rPr lang="fr-CA" sz="1600" dirty="0"/>
              <a:t>• une photocopie de la page principale de votre passeport </a:t>
            </a:r>
            <a:endParaRPr lang="fr-CA" sz="1600" dirty="0" smtClean="0"/>
          </a:p>
          <a:p>
            <a:pPr marL="0" indent="0">
              <a:buNone/>
            </a:pPr>
            <a:endParaRPr lang="fr-CA" sz="1600" dirty="0" smtClean="0"/>
          </a:p>
          <a:p>
            <a:pPr marL="0" indent="0">
              <a:buNone/>
            </a:pPr>
            <a:r>
              <a:rPr lang="fr-CA" sz="1600" dirty="0" smtClean="0"/>
              <a:t>• une lettre de motivation</a:t>
            </a:r>
          </a:p>
          <a:p>
            <a:pPr marL="0" indent="0">
              <a:buNone/>
            </a:pPr>
            <a:endParaRPr lang="fr-CA" sz="1600" dirty="0"/>
          </a:p>
          <a:p>
            <a:pPr marL="0" indent="0">
              <a:buNone/>
            </a:pPr>
            <a:r>
              <a:rPr lang="fr-CA" sz="1600" dirty="0"/>
              <a:t>• </a:t>
            </a:r>
            <a:r>
              <a:rPr lang="fr-CA" sz="1600" dirty="0" smtClean="0"/>
              <a:t>un dossier visuel (le </a:t>
            </a:r>
            <a:r>
              <a:rPr lang="fr-CA" sz="1600" smtClean="0"/>
              <a:t>dossier visuel n’est </a:t>
            </a:r>
            <a:r>
              <a:rPr lang="fr-CA" sz="1600" dirty="0" smtClean="0"/>
              <a:t>pas obligatoire pour le baccalauréat en design graphique)</a:t>
            </a:r>
            <a:endParaRPr lang="fr-CA" sz="1600" dirty="0"/>
          </a:p>
          <a:p>
            <a:pPr marL="0" indent="0">
              <a:buNone/>
            </a:pPr>
            <a:endParaRPr lang="fr-CA" sz="1600" dirty="0"/>
          </a:p>
          <a:p>
            <a:pPr marL="0" indent="0">
              <a:buNone/>
            </a:pPr>
            <a:r>
              <a:rPr lang="fr-CA" sz="1600" dirty="0" smtClean="0"/>
              <a:t>• </a:t>
            </a:r>
            <a:r>
              <a:rPr lang="fr-CA" sz="1600" dirty="0"/>
              <a:t>formulaire d’autorisation d’inscription à des activités hors Québec accessible au site du BI ici : </a:t>
            </a:r>
            <a:r>
              <a:rPr lang="fr-CA" sz="1600" dirty="0">
                <a:hlinkClick r:id="rId2"/>
              </a:rPr>
              <a:t>http://www2.ulaval.ca/international/etudiants-ul/sejoursdetudes-a-letranger/profil-international/pour-participer.html</a:t>
            </a:r>
            <a:r>
              <a:rPr lang="fr-CA" sz="1600" dirty="0"/>
              <a:t> </a:t>
            </a:r>
            <a:endParaRPr lang="fr-CA" sz="1600" dirty="0" smtClean="0"/>
          </a:p>
          <a:p>
            <a:pPr marL="0" indent="0">
              <a:buNone/>
            </a:pPr>
            <a:endParaRPr lang="fr-CA" sz="1600" dirty="0" smtClean="0"/>
          </a:p>
          <a:p>
            <a:pPr marL="0" indent="0">
              <a:buNone/>
            </a:pPr>
            <a:r>
              <a:rPr lang="fr-CA" sz="1600" dirty="0"/>
              <a:t>• curriculum </a:t>
            </a:r>
            <a:r>
              <a:rPr lang="fr-CA" sz="1600" dirty="0" smtClean="0"/>
              <a:t>vitæ</a:t>
            </a:r>
            <a:endParaRPr lang="fr-CA" sz="1800" dirty="0"/>
          </a:p>
          <a:p>
            <a:pPr marL="0" indent="0">
              <a:buNone/>
            </a:pPr>
            <a:endParaRPr lang="fr-CA" sz="1800" dirty="0" smtClean="0"/>
          </a:p>
          <a:p>
            <a:pPr marL="0" indent="0">
              <a:buNone/>
            </a:pPr>
            <a:endParaRPr lang="fr-CA" sz="1800" dirty="0" smtClean="0"/>
          </a:p>
          <a:p>
            <a:endParaRPr lang="fr-CA" sz="1800" dirty="0"/>
          </a:p>
          <a:p>
            <a:pPr marL="0" indent="0">
              <a:buNone/>
            </a:pPr>
            <a:endParaRPr lang="fr-CA"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15</a:t>
            </a:fld>
            <a:endParaRPr lang="fr-FR" dirty="0"/>
          </a:p>
        </p:txBody>
      </p:sp>
    </p:spTree>
    <p:extLst>
      <p:ext uri="{BB962C8B-B14F-4D97-AF65-F5344CB8AC3E}">
        <p14:creationId xmlns:p14="http://schemas.microsoft.com/office/powerpoint/2010/main" val="362570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dirty="0"/>
              <a:t>Pièces </a:t>
            </a:r>
            <a:r>
              <a:rPr lang="fr-CA" sz="1600" dirty="0" smtClean="0"/>
              <a:t>au </a:t>
            </a:r>
            <a:r>
              <a:rPr lang="fr-CA" sz="1600" dirty="0"/>
              <a:t>dossier –Profil </a:t>
            </a:r>
            <a:r>
              <a:rPr lang="fr-CA" sz="1600" dirty="0" smtClean="0"/>
              <a:t>international</a:t>
            </a:r>
            <a:endParaRPr lang="fr-CA" sz="1600" dirty="0"/>
          </a:p>
        </p:txBody>
      </p:sp>
      <p:sp>
        <p:nvSpPr>
          <p:cNvPr id="3" name="Espace réservé du contenu 2"/>
          <p:cNvSpPr>
            <a:spLocks noGrp="1"/>
          </p:cNvSpPr>
          <p:nvPr>
            <p:ph idx="1"/>
          </p:nvPr>
        </p:nvSpPr>
        <p:spPr>
          <a:xfrm>
            <a:off x="1763689" y="1143000"/>
            <a:ext cx="6433980" cy="2616101"/>
          </a:xfrm>
        </p:spPr>
        <p:txBody>
          <a:bodyPr/>
          <a:lstStyle/>
          <a:p>
            <a:pPr marL="0" indent="0">
              <a:buNone/>
            </a:pPr>
            <a:r>
              <a:rPr lang="fr-CA" sz="1600" dirty="0" smtClean="0"/>
              <a:t>• exemple de formulaire </a:t>
            </a:r>
            <a:r>
              <a:rPr lang="fr-CA" sz="1600" dirty="0"/>
              <a:t>d’autorisation d’inscription à des activités hors Québec accessible au site du BI ici </a:t>
            </a:r>
            <a:r>
              <a:rPr lang="fr-CA" sz="1600" dirty="0" smtClean="0"/>
              <a:t>:</a:t>
            </a:r>
          </a:p>
          <a:p>
            <a:pPr marL="0" indent="0">
              <a:buNone/>
            </a:pPr>
            <a:endParaRPr lang="fr-CA" sz="1800" dirty="0" smtClean="0"/>
          </a:p>
          <a:p>
            <a:pPr marL="0" indent="0">
              <a:buNone/>
            </a:pPr>
            <a:endParaRPr lang="fr-CA" sz="1800" dirty="0"/>
          </a:p>
          <a:p>
            <a:pPr marL="0" indent="0">
              <a:buNone/>
            </a:pPr>
            <a:endParaRPr lang="fr-CA" sz="1800" dirty="0" smtClean="0"/>
          </a:p>
          <a:p>
            <a:pPr marL="0" indent="0">
              <a:buNone/>
            </a:pPr>
            <a:endParaRPr lang="fr-CA" sz="1800" dirty="0" smtClean="0"/>
          </a:p>
          <a:p>
            <a:endParaRPr lang="fr-CA" sz="1800" dirty="0"/>
          </a:p>
          <a:p>
            <a:pPr marL="0" indent="0">
              <a:buNone/>
            </a:pPr>
            <a:endParaRPr lang="fr-CA" dirty="0"/>
          </a:p>
        </p:txBody>
      </p:sp>
      <p:pic>
        <p:nvPicPr>
          <p:cNvPr id="5" name="Image 4"/>
          <p:cNvPicPr>
            <a:picLocks noChangeAspect="1"/>
          </p:cNvPicPr>
          <p:nvPr/>
        </p:nvPicPr>
        <p:blipFill>
          <a:blip r:embed="rId2"/>
          <a:stretch>
            <a:fillRect/>
          </a:stretch>
        </p:blipFill>
        <p:spPr>
          <a:xfrm>
            <a:off x="2267744" y="1678040"/>
            <a:ext cx="5184576" cy="354527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7" name="Espace réservé du numéro de diapositive 6"/>
          <p:cNvSpPr>
            <a:spLocks noGrp="1"/>
          </p:cNvSpPr>
          <p:nvPr>
            <p:ph type="sldNum" sz="quarter" idx="10"/>
          </p:nvPr>
        </p:nvSpPr>
        <p:spPr/>
        <p:txBody>
          <a:bodyPr/>
          <a:lstStyle/>
          <a:p>
            <a:pPr>
              <a:defRPr/>
            </a:pPr>
            <a:fld id="{559F74A3-581D-48B4-A9C3-E5912937E310}" type="slidenum">
              <a:rPr lang="fr-FR" smtClean="0"/>
              <a:pPr>
                <a:defRPr/>
              </a:pPr>
              <a:t>16</a:t>
            </a:fld>
            <a:endParaRPr lang="fr-FR" dirty="0"/>
          </a:p>
        </p:txBody>
      </p:sp>
    </p:spTree>
    <p:extLst>
      <p:ext uri="{BB962C8B-B14F-4D97-AF65-F5344CB8AC3E}">
        <p14:creationId xmlns:p14="http://schemas.microsoft.com/office/powerpoint/2010/main" val="115492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7710" y="332656"/>
            <a:ext cx="6402387" cy="762000"/>
          </a:xfrm>
        </p:spPr>
        <p:txBody>
          <a:bodyPr/>
          <a:lstStyle/>
          <a:p>
            <a:r>
              <a:rPr lang="fr-CA" dirty="0"/>
              <a:t>Sélection et l’inscription</a:t>
            </a:r>
          </a:p>
        </p:txBody>
      </p:sp>
      <p:sp>
        <p:nvSpPr>
          <p:cNvPr id="3" name="Espace réservé du contenu 2"/>
          <p:cNvSpPr>
            <a:spLocks noGrp="1"/>
          </p:cNvSpPr>
          <p:nvPr>
            <p:ph idx="1"/>
          </p:nvPr>
        </p:nvSpPr>
        <p:spPr>
          <a:xfrm>
            <a:off x="1674813" y="1447800"/>
            <a:ext cx="6402387" cy="5139869"/>
          </a:xfrm>
        </p:spPr>
        <p:txBody>
          <a:bodyPr/>
          <a:lstStyle/>
          <a:p>
            <a:r>
              <a:rPr lang="fr-CA" dirty="0"/>
              <a:t>Par la suite vous recevrez un courriel du Bureau </a:t>
            </a:r>
            <a:r>
              <a:rPr lang="fr-CA" dirty="0" smtClean="0"/>
              <a:t>international entre </a:t>
            </a:r>
            <a:r>
              <a:rPr lang="fr-CA" dirty="0"/>
              <a:t>le </a:t>
            </a:r>
            <a:r>
              <a:rPr lang="fr-CA" dirty="0" smtClean="0">
                <a:solidFill>
                  <a:srgbClr val="FF0000"/>
                </a:solidFill>
              </a:rPr>
              <a:t>10 au 14 février </a:t>
            </a:r>
            <a:r>
              <a:rPr lang="fr-CA" dirty="0"/>
              <a:t>vous demandant de compléter le formulaire en ligne "Sortants UL- FORM Profil international Échanges Canada" dans l’Espace Candidature </a:t>
            </a:r>
            <a:r>
              <a:rPr lang="fr-CA" dirty="0" err="1"/>
              <a:t>MoveON</a:t>
            </a:r>
            <a:r>
              <a:rPr lang="fr-CA" dirty="0"/>
              <a:t>. </a:t>
            </a:r>
          </a:p>
          <a:p>
            <a:endParaRPr lang="fr-CA" dirty="0" smtClean="0"/>
          </a:p>
          <a:p>
            <a:r>
              <a:rPr lang="fr-CA" dirty="0"/>
              <a:t>Vous devrez attendre de recevoir le courriel du Bureau international avant d’y </a:t>
            </a:r>
            <a:r>
              <a:rPr lang="fr-CA" dirty="0" smtClean="0"/>
              <a:t>accéder</a:t>
            </a:r>
          </a:p>
          <a:p>
            <a:endParaRPr lang="fr-CA" dirty="0"/>
          </a:p>
          <a:p>
            <a:r>
              <a:rPr lang="fr-CA" dirty="0" smtClean="0"/>
              <a:t>Le </a:t>
            </a:r>
            <a:r>
              <a:rPr lang="fr-CA" dirty="0"/>
              <a:t>formulaire sera accessible en ligne du </a:t>
            </a:r>
            <a:r>
              <a:rPr lang="fr-CA" dirty="0" smtClean="0">
                <a:solidFill>
                  <a:srgbClr val="FF0000"/>
                </a:solidFill>
              </a:rPr>
              <a:t>10 </a:t>
            </a:r>
            <a:r>
              <a:rPr lang="fr-CA" dirty="0">
                <a:solidFill>
                  <a:srgbClr val="FF0000"/>
                </a:solidFill>
              </a:rPr>
              <a:t>au </a:t>
            </a:r>
            <a:r>
              <a:rPr lang="fr-CA" dirty="0" smtClean="0">
                <a:solidFill>
                  <a:srgbClr val="FF0000"/>
                </a:solidFill>
              </a:rPr>
              <a:t>19 </a:t>
            </a:r>
            <a:r>
              <a:rPr lang="fr-CA" dirty="0">
                <a:solidFill>
                  <a:srgbClr val="FF0000"/>
                </a:solidFill>
              </a:rPr>
              <a:t>février</a:t>
            </a:r>
            <a:r>
              <a:rPr lang="fr-CA" dirty="0"/>
              <a:t> </a:t>
            </a:r>
            <a:r>
              <a:rPr lang="fr-CA" dirty="0" smtClean="0"/>
              <a:t>inclusivement pour vous inscrire</a:t>
            </a:r>
          </a:p>
          <a:p>
            <a:endParaRPr lang="fr-CA" dirty="0"/>
          </a:p>
          <a:p>
            <a:endParaRPr lang="fr-CA" dirty="0" smtClean="0"/>
          </a:p>
          <a:p>
            <a:endParaRPr lang="fr-CA"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17</a:t>
            </a:fld>
            <a:endParaRPr lang="fr-FR" dirty="0"/>
          </a:p>
        </p:txBody>
      </p:sp>
    </p:spTree>
    <p:extLst>
      <p:ext uri="{BB962C8B-B14F-4D97-AF65-F5344CB8AC3E}">
        <p14:creationId xmlns:p14="http://schemas.microsoft.com/office/powerpoint/2010/main" val="76585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Inscription</a:t>
            </a:r>
            <a:endParaRPr lang="fr-CA" dirty="0"/>
          </a:p>
        </p:txBody>
      </p:sp>
      <p:sp>
        <p:nvSpPr>
          <p:cNvPr id="3" name="Espace réservé du contenu 2"/>
          <p:cNvSpPr>
            <a:spLocks noGrp="1"/>
          </p:cNvSpPr>
          <p:nvPr>
            <p:ph idx="1"/>
          </p:nvPr>
        </p:nvSpPr>
        <p:spPr>
          <a:xfrm>
            <a:off x="1674813" y="1447800"/>
            <a:ext cx="6402387" cy="5059847"/>
          </a:xfrm>
        </p:spPr>
        <p:txBody>
          <a:bodyPr/>
          <a:lstStyle/>
          <a:p>
            <a:r>
              <a:rPr lang="fr-CA" dirty="0"/>
              <a:t>Au moment de remplir votre formulaire en ligne vous devrez avoir en main les documents suivants </a:t>
            </a:r>
            <a:r>
              <a:rPr lang="fr-CA" dirty="0" smtClean="0"/>
              <a:t>:</a:t>
            </a:r>
          </a:p>
          <a:p>
            <a:pPr lvl="1"/>
            <a:r>
              <a:rPr lang="fr-CA" sz="1800" dirty="0" smtClean="0"/>
              <a:t>Une </a:t>
            </a:r>
            <a:r>
              <a:rPr lang="fr-CA" sz="1800" dirty="0"/>
              <a:t>copie de votre attestation de cheminement de votre programme d'études à l’Université Laval que vous trouverez sur le site Capsule : «renseignement sur les études» - «dossier des études» - «rapport de cheminement</a:t>
            </a:r>
            <a:r>
              <a:rPr lang="fr-CA" sz="1800" dirty="0" smtClean="0"/>
              <a:t>»</a:t>
            </a:r>
          </a:p>
          <a:p>
            <a:pPr lvl="1"/>
            <a:r>
              <a:rPr lang="fr-CA" sz="1800" dirty="0"/>
              <a:t>Une preuve de votre compétence linguistique (ANL-3010 Advanced English I ou tout niveau supérieur)</a:t>
            </a:r>
          </a:p>
          <a:p>
            <a:pPr lvl="1"/>
            <a:r>
              <a:rPr lang="fr-CA" sz="1800" dirty="0"/>
              <a:t>Une photocopie de votre passeport (données et photo)</a:t>
            </a:r>
          </a:p>
          <a:p>
            <a:pPr lvl="1"/>
            <a:endParaRPr lang="fr-CA" dirty="0"/>
          </a:p>
          <a:p>
            <a:endParaRPr lang="fr-CA" dirty="0"/>
          </a:p>
          <a:p>
            <a:endParaRPr lang="fr-CA"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18</a:t>
            </a:fld>
            <a:endParaRPr lang="fr-FR" dirty="0"/>
          </a:p>
        </p:txBody>
      </p:sp>
    </p:spTree>
    <p:extLst>
      <p:ext uri="{BB962C8B-B14F-4D97-AF65-F5344CB8AC3E}">
        <p14:creationId xmlns:p14="http://schemas.microsoft.com/office/powerpoint/2010/main" val="375968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Incription</a:t>
            </a:r>
            <a:r>
              <a:rPr lang="fr-CA" dirty="0" smtClean="0"/>
              <a:t> </a:t>
            </a:r>
            <a:r>
              <a:rPr lang="fr-CA" dirty="0" err="1" smtClean="0"/>
              <a:t>MoveOn</a:t>
            </a:r>
            <a:endParaRPr lang="fr-CA" dirty="0"/>
          </a:p>
        </p:txBody>
      </p:sp>
      <p:sp>
        <p:nvSpPr>
          <p:cNvPr id="3" name="Espace réservé du contenu 2"/>
          <p:cNvSpPr>
            <a:spLocks noGrp="1"/>
          </p:cNvSpPr>
          <p:nvPr>
            <p:ph idx="1"/>
          </p:nvPr>
        </p:nvSpPr>
        <p:spPr>
          <a:xfrm>
            <a:off x="1674813" y="1447800"/>
            <a:ext cx="6402387" cy="3046988"/>
          </a:xfrm>
        </p:spPr>
        <p:txBody>
          <a:bodyPr/>
          <a:lstStyle/>
          <a:p>
            <a:r>
              <a:rPr lang="fr-CA" dirty="0"/>
              <a:t>Une fois votre dossier de candidature complété</a:t>
            </a:r>
          </a:p>
          <a:p>
            <a:pPr lvl="1"/>
            <a:r>
              <a:rPr lang="fr-CA" dirty="0"/>
              <a:t>le Bureau international qui agit comme intermédiaire entre les établissements partenaires et les étudiants</a:t>
            </a:r>
          </a:p>
          <a:p>
            <a:pPr lvl="1"/>
            <a:r>
              <a:rPr lang="fr-CA" dirty="0"/>
              <a:t>se chargera de transmettre votre dossier à l’université partenaire </a:t>
            </a:r>
          </a:p>
          <a:p>
            <a:pPr lvl="1"/>
            <a:r>
              <a:rPr lang="fr-CA" dirty="0" smtClean="0"/>
              <a:t>Dans </a:t>
            </a:r>
            <a:r>
              <a:rPr lang="fr-CA" dirty="0"/>
              <a:t>le cadre du Profil international l’admission à l’établissement partenaire est généralement </a:t>
            </a:r>
            <a:r>
              <a:rPr lang="fr-CA" dirty="0" smtClean="0"/>
              <a:t>automatique</a:t>
            </a:r>
            <a:endParaRPr lang="fr-CA"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19</a:t>
            </a:fld>
            <a:endParaRPr lang="fr-FR" dirty="0"/>
          </a:p>
        </p:txBody>
      </p:sp>
    </p:spTree>
    <p:extLst>
      <p:ext uri="{BB962C8B-B14F-4D97-AF65-F5344CB8AC3E}">
        <p14:creationId xmlns:p14="http://schemas.microsoft.com/office/powerpoint/2010/main" val="96186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260648"/>
            <a:ext cx="4248472" cy="504056"/>
          </a:xfrm>
        </p:spPr>
        <p:txBody>
          <a:bodyPr/>
          <a:lstStyle/>
          <a:p>
            <a:r>
              <a:rPr lang="en-CA" dirty="0" smtClean="0">
                <a:solidFill>
                  <a:srgbClr val="FF0000"/>
                </a:solidFill>
              </a:rPr>
              <a:t>LA MOBILITÉ ÉTUDIANTE </a:t>
            </a:r>
            <a:endParaRPr lang="es-MX" dirty="0">
              <a:solidFill>
                <a:srgbClr val="C00000"/>
              </a:solidFill>
            </a:endParaRPr>
          </a:p>
        </p:txBody>
      </p:sp>
      <p:sp>
        <p:nvSpPr>
          <p:cNvPr id="4" name="Espace réservé du texte 3"/>
          <p:cNvSpPr>
            <a:spLocks noGrp="1"/>
          </p:cNvSpPr>
          <p:nvPr>
            <p:ph type="body" sz="half" idx="2"/>
          </p:nvPr>
        </p:nvSpPr>
        <p:spPr>
          <a:xfrm>
            <a:off x="1835696" y="980729"/>
            <a:ext cx="4104456" cy="4358116"/>
          </a:xfrm>
          <a:solidFill>
            <a:schemeClr val="bg1"/>
          </a:solidFill>
        </p:spPr>
        <p:txBody>
          <a:bodyPr/>
          <a:lstStyle/>
          <a:p>
            <a:pPr>
              <a:lnSpc>
                <a:spcPct val="80000"/>
              </a:lnSpc>
            </a:pPr>
            <a:endParaRPr lang="fr-CA" altLang="es-MX" b="1" dirty="0"/>
          </a:p>
          <a:p>
            <a:pPr>
              <a:lnSpc>
                <a:spcPct val="80000"/>
              </a:lnSpc>
            </a:pPr>
            <a:endParaRPr lang="fr-CA" altLang="es-MX" dirty="0"/>
          </a:p>
          <a:p>
            <a:pPr marL="285750" indent="-285750">
              <a:lnSpc>
                <a:spcPct val="80000"/>
              </a:lnSpc>
              <a:buFont typeface="Arial" panose="020B0604020202020204" pitchFamily="34" charset="0"/>
              <a:buChar char="•"/>
            </a:pPr>
            <a:r>
              <a:rPr lang="fr-CA" altLang="es-MX" dirty="0" smtClean="0"/>
              <a:t>Règles de base des échanges</a:t>
            </a:r>
          </a:p>
          <a:p>
            <a:pPr marL="285750" indent="-285750">
              <a:lnSpc>
                <a:spcPct val="80000"/>
              </a:lnSpc>
              <a:buFont typeface="Arial" panose="020B0604020202020204" pitchFamily="34" charset="0"/>
              <a:buChar char="•"/>
            </a:pPr>
            <a:endParaRPr lang="fr-CA" altLang="es-MX" dirty="0"/>
          </a:p>
          <a:p>
            <a:pPr marL="285750" indent="-285750">
              <a:lnSpc>
                <a:spcPct val="80000"/>
              </a:lnSpc>
              <a:buFont typeface="Arial" panose="020B0604020202020204" pitchFamily="34" charset="0"/>
              <a:buChar char="•"/>
            </a:pPr>
            <a:r>
              <a:rPr lang="fr-CA" altLang="es-MX" dirty="0" smtClean="0"/>
              <a:t>Les avantages d’une mobilité</a:t>
            </a:r>
          </a:p>
          <a:p>
            <a:pPr marL="285750" indent="-285750">
              <a:lnSpc>
                <a:spcPct val="80000"/>
              </a:lnSpc>
              <a:buFont typeface="Arial" panose="020B0604020202020204" pitchFamily="34" charset="0"/>
              <a:buChar char="•"/>
            </a:pPr>
            <a:endParaRPr lang="fr-CA" altLang="es-MX" dirty="0"/>
          </a:p>
          <a:p>
            <a:pPr marL="285750" indent="-285750">
              <a:lnSpc>
                <a:spcPct val="80000"/>
              </a:lnSpc>
              <a:buFont typeface="Arial" panose="020B0604020202020204" pitchFamily="34" charset="0"/>
              <a:buChar char="•"/>
            </a:pPr>
            <a:r>
              <a:rPr lang="fr-CA" altLang="es-MX" dirty="0"/>
              <a:t>Critères de </a:t>
            </a:r>
            <a:r>
              <a:rPr lang="fr-CA" altLang="es-MX" dirty="0" smtClean="0"/>
              <a:t>participation</a:t>
            </a:r>
          </a:p>
          <a:p>
            <a:pPr marL="285750" indent="-285750">
              <a:lnSpc>
                <a:spcPct val="80000"/>
              </a:lnSpc>
              <a:buFont typeface="Arial" panose="020B0604020202020204" pitchFamily="34" charset="0"/>
              <a:buChar char="•"/>
            </a:pPr>
            <a:endParaRPr lang="fr-CA" altLang="es-MX" dirty="0"/>
          </a:p>
          <a:p>
            <a:pPr marL="285750" indent="-285750">
              <a:lnSpc>
                <a:spcPct val="80000"/>
              </a:lnSpc>
              <a:buFont typeface="Arial" panose="020B0604020202020204" pitchFamily="34" charset="0"/>
              <a:buChar char="•"/>
            </a:pPr>
            <a:r>
              <a:rPr lang="fr-CA" altLang="es-MX" dirty="0" smtClean="0"/>
              <a:t>Partenariats au Profil international</a:t>
            </a:r>
          </a:p>
          <a:p>
            <a:pPr marL="285750" indent="-285750">
              <a:lnSpc>
                <a:spcPct val="80000"/>
              </a:lnSpc>
              <a:buFont typeface="Arial" panose="020B0604020202020204" pitchFamily="34" charset="0"/>
              <a:buChar char="•"/>
            </a:pPr>
            <a:endParaRPr lang="fr-CA" altLang="es-MX" dirty="0"/>
          </a:p>
          <a:p>
            <a:pPr marL="285750" indent="-285750">
              <a:lnSpc>
                <a:spcPct val="80000"/>
              </a:lnSpc>
              <a:buFont typeface="Arial" panose="020B0604020202020204" pitchFamily="34" charset="0"/>
              <a:buChar char="•"/>
            </a:pPr>
            <a:r>
              <a:rPr lang="fr-CA" altLang="es-MX" dirty="0" smtClean="0"/>
              <a:t>Autres possibilités d’échanges</a:t>
            </a:r>
            <a:endParaRPr lang="fr-CA" altLang="es-MX" dirty="0"/>
          </a:p>
          <a:p>
            <a:pPr>
              <a:lnSpc>
                <a:spcPct val="80000"/>
              </a:lnSpc>
            </a:pPr>
            <a:endParaRPr lang="fr-CA" altLang="es-MX" dirty="0"/>
          </a:p>
          <a:p>
            <a:pPr marL="285750" indent="-285750">
              <a:lnSpc>
                <a:spcPct val="80000"/>
              </a:lnSpc>
              <a:buFont typeface="Arial" panose="020B0604020202020204" pitchFamily="34" charset="0"/>
              <a:buChar char="•"/>
            </a:pPr>
            <a:r>
              <a:rPr lang="fr-CA" altLang="es-MX" dirty="0" smtClean="0"/>
              <a:t>Les outils web du Bureau international pour vous informer</a:t>
            </a:r>
          </a:p>
          <a:p>
            <a:pPr marL="285750" indent="-285750">
              <a:lnSpc>
                <a:spcPct val="80000"/>
              </a:lnSpc>
              <a:buFont typeface="Arial" panose="020B0604020202020204" pitchFamily="34" charset="0"/>
              <a:buChar char="•"/>
            </a:pPr>
            <a:endParaRPr lang="fr-CA" altLang="es-MX" dirty="0"/>
          </a:p>
          <a:p>
            <a:pPr marL="285750" indent="-285750">
              <a:lnSpc>
                <a:spcPct val="80000"/>
              </a:lnSpc>
              <a:buFont typeface="Arial" panose="020B0604020202020204" pitchFamily="34" charset="0"/>
              <a:buChar char="•"/>
            </a:pPr>
            <a:r>
              <a:rPr lang="fr-CA" altLang="es-MX" dirty="0"/>
              <a:t>Appuis, avantages et soutien</a:t>
            </a:r>
          </a:p>
          <a:p>
            <a:pPr marL="285750" indent="-285750">
              <a:lnSpc>
                <a:spcPct val="80000"/>
              </a:lnSpc>
              <a:buFont typeface="Arial" panose="020B0604020202020204" pitchFamily="34" charset="0"/>
              <a:buChar char="•"/>
            </a:pPr>
            <a:endParaRPr lang="fr-CA" altLang="es-MX" dirty="0" smtClean="0"/>
          </a:p>
          <a:p>
            <a:pPr>
              <a:lnSpc>
                <a:spcPct val="80000"/>
              </a:lnSpc>
            </a:pPr>
            <a:endParaRPr lang="fr-CA" altLang="es-MX" dirty="0"/>
          </a:p>
          <a:p>
            <a:pPr>
              <a:lnSpc>
                <a:spcPct val="80000"/>
              </a:lnSpc>
            </a:pPr>
            <a:endParaRPr lang="fr-CA" altLang="es-MX" b="1" dirty="0"/>
          </a:p>
          <a:p>
            <a:endParaRPr lang="es-MX" dirty="0"/>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025" t="21463" r="32275" b="10634"/>
          <a:stretch>
            <a:fillRect/>
          </a:stretch>
        </p:blipFill>
        <p:spPr>
          <a:xfrm>
            <a:off x="6079223" y="1412726"/>
            <a:ext cx="2453217" cy="3600450"/>
          </a:xfrm>
          <a:noFill/>
          <a:ln/>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5733256"/>
            <a:ext cx="1728192" cy="936104"/>
          </a:xfrm>
          <a:prstGeom prst="rect">
            <a:avLst/>
          </a:prstGeom>
        </p:spPr>
      </p:pic>
    </p:spTree>
    <p:extLst>
      <p:ext uri="{BB962C8B-B14F-4D97-AF65-F5344CB8AC3E}">
        <p14:creationId xmlns:p14="http://schemas.microsoft.com/office/powerpoint/2010/main" val="195053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Confirmation</a:t>
            </a:r>
            <a:endParaRPr lang="fr-CA" dirty="0"/>
          </a:p>
        </p:txBody>
      </p:sp>
      <p:sp>
        <p:nvSpPr>
          <p:cNvPr id="3" name="Espace réservé du contenu 2"/>
          <p:cNvSpPr>
            <a:spLocks noGrp="1"/>
          </p:cNvSpPr>
          <p:nvPr>
            <p:ph idx="1"/>
          </p:nvPr>
        </p:nvSpPr>
        <p:spPr>
          <a:xfrm>
            <a:off x="1674813" y="1447800"/>
            <a:ext cx="6402387" cy="3662541"/>
          </a:xfrm>
        </p:spPr>
        <p:txBody>
          <a:bodyPr/>
          <a:lstStyle/>
          <a:p>
            <a:endParaRPr lang="fr-CA" dirty="0"/>
          </a:p>
          <a:p>
            <a:r>
              <a:rPr lang="fr-CA" dirty="0" smtClean="0"/>
              <a:t>Peu </a:t>
            </a:r>
            <a:r>
              <a:rPr lang="fr-CA" dirty="0"/>
              <a:t>de temps après avoir complété votre dossier dans l’Espace Candidature </a:t>
            </a:r>
            <a:r>
              <a:rPr lang="fr-CA" dirty="0" err="1"/>
              <a:t>MoveON</a:t>
            </a:r>
            <a:r>
              <a:rPr lang="fr-CA" dirty="0"/>
              <a:t>, vous serez convoqué à la formation </a:t>
            </a:r>
            <a:r>
              <a:rPr lang="fr-CA" dirty="0" smtClean="0"/>
              <a:t>pré départ </a:t>
            </a:r>
            <a:r>
              <a:rPr lang="fr-CA" dirty="0"/>
              <a:t>et recevrez tôt ou tard votre lettre d’admission émise par l’établissement </a:t>
            </a:r>
            <a:r>
              <a:rPr lang="fr-CA" dirty="0" smtClean="0"/>
              <a:t>partenaire.</a:t>
            </a:r>
          </a:p>
          <a:p>
            <a:r>
              <a:rPr lang="fr-CA" dirty="0" smtClean="0"/>
              <a:t>C’est </a:t>
            </a:r>
            <a:r>
              <a:rPr lang="fr-CA" dirty="0"/>
              <a:t>à ce moment que vous pourrez entamer vos démarches pour obtenir le visa d'études, acheter votre billet d’avion, contacter vos assurances, etc.</a:t>
            </a:r>
          </a:p>
          <a:p>
            <a:endParaRPr lang="fr-CA"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20</a:t>
            </a:fld>
            <a:endParaRPr lang="fr-FR" dirty="0"/>
          </a:p>
        </p:txBody>
      </p:sp>
    </p:spTree>
    <p:extLst>
      <p:ext uri="{BB962C8B-B14F-4D97-AF65-F5344CB8AC3E}">
        <p14:creationId xmlns:p14="http://schemas.microsoft.com/office/powerpoint/2010/main" val="310358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r-FR" altLang="fr-FR" sz="2000" b="0" dirty="0" smtClean="0"/>
              <a:t>Récapitulation des étapes </a:t>
            </a:r>
            <a:r>
              <a:rPr lang="fr-FR" altLang="fr-FR" sz="2000" b="0" dirty="0"/>
              <a:t>et échéancier de la mobilité étudiante</a:t>
            </a:r>
            <a:endParaRPr lang="fr-CA" altLang="fr-FR" sz="2000" b="0" dirty="0"/>
          </a:p>
        </p:txBody>
      </p:sp>
      <p:sp>
        <p:nvSpPr>
          <p:cNvPr id="77827" name="Rectangle 3"/>
          <p:cNvSpPr>
            <a:spLocks noGrp="1" noChangeArrowheads="1"/>
          </p:cNvSpPr>
          <p:nvPr>
            <p:ph type="body" idx="1"/>
          </p:nvPr>
        </p:nvSpPr>
        <p:spPr>
          <a:xfrm>
            <a:off x="1674813" y="1268760"/>
            <a:ext cx="6402387" cy="4278094"/>
          </a:xfrm>
        </p:spPr>
        <p:txBody>
          <a:bodyPr/>
          <a:lstStyle/>
          <a:p>
            <a:r>
              <a:rPr lang="fr-CA" altLang="fr-FR" sz="1600" b="1" dirty="0" smtClean="0">
                <a:latin typeface="Arial" panose="020B0604020202020204" pitchFamily="34" charset="0"/>
              </a:rPr>
              <a:t>27 janvier </a:t>
            </a:r>
            <a:r>
              <a:rPr lang="fr-FR" altLang="fr-FR" sz="1600" b="1" dirty="0" smtClean="0">
                <a:latin typeface="Arial" panose="020B0604020202020204" pitchFamily="34" charset="0"/>
              </a:rPr>
              <a:t>2017</a:t>
            </a:r>
            <a:r>
              <a:rPr lang="fr-FR" altLang="fr-FR" sz="1600" dirty="0" smtClean="0">
                <a:latin typeface="Arial" panose="020B0604020202020204" pitchFamily="34" charset="0"/>
              </a:rPr>
              <a:t>: Dépôt du dossier complet de candidature (Profil </a:t>
            </a:r>
            <a:r>
              <a:rPr lang="fr-FR" altLang="fr-FR" sz="1600" dirty="0">
                <a:latin typeface="Arial" panose="020B0604020202020204" pitchFamily="34" charset="0"/>
              </a:rPr>
              <a:t>international </a:t>
            </a:r>
            <a:r>
              <a:rPr lang="fr-FR" altLang="fr-FR" sz="1600" dirty="0" smtClean="0">
                <a:latin typeface="Arial" panose="020B0604020202020204" pitchFamily="34" charset="0"/>
              </a:rPr>
              <a:t>– BCI et autres programmes de mobilité du B) Important de mentionner le nom de l’établissement (</a:t>
            </a:r>
            <a:r>
              <a:rPr lang="fr-FR" altLang="fr-FR" sz="1600" dirty="0">
                <a:latin typeface="Arial" panose="020B0604020202020204" pitchFamily="34" charset="0"/>
              </a:rPr>
              <a:t>destination) parmi les universités participantes, à </a:t>
            </a:r>
            <a:r>
              <a:rPr lang="fr-FR" altLang="fr-FR" sz="1600" dirty="0" smtClean="0">
                <a:solidFill>
                  <a:srgbClr val="FF0000"/>
                </a:solidFill>
                <a:latin typeface="Arial" panose="020B0604020202020204" pitchFamily="34" charset="0"/>
              </a:rPr>
              <a:t>déposer au secrétariat de </a:t>
            </a:r>
            <a:r>
              <a:rPr lang="fr-FR" altLang="fr-FR" sz="1600" dirty="0" smtClean="0">
                <a:solidFill>
                  <a:srgbClr val="FF0000"/>
                </a:solidFill>
                <a:latin typeface="Arial" panose="020B0604020202020204" pitchFamily="34" charset="0"/>
              </a:rPr>
              <a:t>l’École.</a:t>
            </a:r>
            <a:endParaRPr lang="fr-FR" altLang="fr-FR" sz="1600" b="1" dirty="0">
              <a:solidFill>
                <a:srgbClr val="FF0000"/>
              </a:solidFill>
              <a:latin typeface="Arial" panose="020B0604020202020204" pitchFamily="34" charset="0"/>
            </a:endParaRPr>
          </a:p>
          <a:p>
            <a:r>
              <a:rPr lang="fr-CA" altLang="fr-FR" sz="1600" b="1" dirty="0" smtClean="0">
                <a:latin typeface="Arial" panose="020B0604020202020204" pitchFamily="34" charset="0"/>
              </a:rPr>
              <a:t>30 janvier au 9 février 2017</a:t>
            </a:r>
            <a:r>
              <a:rPr lang="fr-CA" altLang="fr-FR" sz="1600" dirty="0" smtClean="0"/>
              <a:t> </a:t>
            </a:r>
            <a:r>
              <a:rPr lang="fr-FR" altLang="fr-FR" sz="1600" dirty="0">
                <a:latin typeface="Arial" panose="020B0604020202020204" pitchFamily="34" charset="0"/>
              </a:rPr>
              <a:t> : </a:t>
            </a:r>
            <a:r>
              <a:rPr lang="fr-FR" altLang="fr-FR" sz="1600" dirty="0" smtClean="0">
                <a:latin typeface="Arial" panose="020B0604020202020204" pitchFamily="34" charset="0"/>
              </a:rPr>
              <a:t>L’École </a:t>
            </a:r>
            <a:r>
              <a:rPr lang="fr-FR" altLang="fr-FR" sz="1600" dirty="0" smtClean="0">
                <a:latin typeface="Arial" panose="020B0604020202020204" pitchFamily="34" charset="0"/>
              </a:rPr>
              <a:t>analyse </a:t>
            </a:r>
            <a:r>
              <a:rPr lang="fr-FR" altLang="fr-FR" sz="1600" dirty="0">
                <a:latin typeface="Arial" panose="020B0604020202020204" pitchFamily="34" charset="0"/>
              </a:rPr>
              <a:t>les </a:t>
            </a:r>
            <a:r>
              <a:rPr lang="fr-FR" altLang="fr-FR" sz="1600" dirty="0" smtClean="0">
                <a:latin typeface="Arial" panose="020B0604020202020204" pitchFamily="34" charset="0"/>
              </a:rPr>
              <a:t>demandes reçues et vous confirme la décision</a:t>
            </a:r>
            <a:endParaRPr lang="fr-FR" altLang="fr-FR" sz="1600" b="1" dirty="0">
              <a:latin typeface="Arial" panose="020B0604020202020204" pitchFamily="34" charset="0"/>
            </a:endParaRPr>
          </a:p>
          <a:p>
            <a:r>
              <a:rPr lang="fr-CA" altLang="fr-FR" sz="1600" b="1" dirty="0">
                <a:latin typeface="Arial" panose="020B0604020202020204" pitchFamily="34" charset="0"/>
              </a:rPr>
              <a:t>10 au 14 février 2017 </a:t>
            </a:r>
            <a:r>
              <a:rPr lang="fr-CA" altLang="fr-FR" sz="1600" dirty="0">
                <a:latin typeface="Arial" panose="020B0604020202020204" pitchFamily="34" charset="0"/>
              </a:rPr>
              <a:t>: Vous recevez un courriel du BI vous informant </a:t>
            </a:r>
            <a:r>
              <a:rPr lang="fr-CA" altLang="fr-FR" sz="1600" dirty="0" smtClean="0">
                <a:latin typeface="Arial" panose="020B0604020202020204" pitchFamily="34" charset="0"/>
              </a:rPr>
              <a:t>que vous devez procéder à votre inscription sur </a:t>
            </a:r>
            <a:r>
              <a:rPr lang="fr-CA" altLang="fr-FR" sz="1600" dirty="0" err="1" smtClean="0">
                <a:latin typeface="Arial" panose="020B0604020202020204" pitchFamily="34" charset="0"/>
              </a:rPr>
              <a:t>MoveON</a:t>
            </a:r>
            <a:r>
              <a:rPr lang="fr-CA" altLang="fr-FR" sz="1600" dirty="0" smtClean="0">
                <a:latin typeface="Arial" panose="020B0604020202020204" pitchFamily="34" charset="0"/>
              </a:rPr>
              <a:t> </a:t>
            </a:r>
            <a:endParaRPr lang="fr-CA" altLang="fr-FR" sz="1600" dirty="0">
              <a:latin typeface="Arial" panose="020B0604020202020204" pitchFamily="34" charset="0"/>
            </a:endParaRPr>
          </a:p>
          <a:p>
            <a:r>
              <a:rPr lang="fr-FR" altLang="fr-FR" sz="1600" b="1" dirty="0" smtClean="0">
                <a:latin typeface="Arial" panose="020B0604020202020204" pitchFamily="34" charset="0"/>
              </a:rPr>
              <a:t>10 au 19 février 2017</a:t>
            </a:r>
            <a:r>
              <a:rPr lang="fr-FR" altLang="fr-FR" sz="1600" dirty="0">
                <a:latin typeface="Arial" panose="020B0604020202020204" pitchFamily="34" charset="0"/>
              </a:rPr>
              <a:t> : </a:t>
            </a:r>
            <a:r>
              <a:rPr lang="fr-FR" altLang="fr-FR" sz="1600" dirty="0" smtClean="0">
                <a:latin typeface="Arial" panose="020B0604020202020204" pitchFamily="34" charset="0"/>
              </a:rPr>
              <a:t>Vous devez compléter votre inscription sur </a:t>
            </a:r>
            <a:r>
              <a:rPr lang="fr-FR" altLang="fr-FR" sz="1600" dirty="0" err="1" smtClean="0">
                <a:latin typeface="Arial" panose="020B0604020202020204" pitchFamily="34" charset="0"/>
              </a:rPr>
              <a:t>MoveOn</a:t>
            </a:r>
            <a:r>
              <a:rPr lang="fr-FR" altLang="fr-FR" sz="1600" dirty="0" smtClean="0">
                <a:latin typeface="Arial" panose="020B0604020202020204" pitchFamily="34" charset="0"/>
              </a:rPr>
              <a:t> et joindre les pièces demandées</a:t>
            </a:r>
          </a:p>
          <a:p>
            <a:r>
              <a:rPr lang="fr-FR" altLang="fr-FR" sz="1600" dirty="0" smtClean="0">
                <a:latin typeface="Arial" panose="020B0604020202020204" pitchFamily="34" charset="0"/>
              </a:rPr>
              <a:t>Attribution </a:t>
            </a:r>
            <a:r>
              <a:rPr lang="fr-FR" altLang="fr-FR" sz="1600" dirty="0">
                <a:latin typeface="Arial" panose="020B0604020202020204" pitchFamily="34" charset="0"/>
              </a:rPr>
              <a:t>des destinations pour la </a:t>
            </a:r>
            <a:r>
              <a:rPr lang="fr-FR" altLang="fr-FR" sz="1600" dirty="0" smtClean="0">
                <a:latin typeface="Arial" panose="020B0604020202020204" pitchFamily="34" charset="0"/>
              </a:rPr>
              <a:t>BCI et autres programmes de mobilité autres que le PI</a:t>
            </a:r>
            <a:r>
              <a:rPr lang="fr-FR" altLang="fr-FR" sz="1600" dirty="0">
                <a:latin typeface="Arial" panose="020B0604020202020204" pitchFamily="34" charset="0"/>
              </a:rPr>
              <a:t> : </a:t>
            </a:r>
            <a:r>
              <a:rPr lang="fr-FR" altLang="fr-FR" sz="1600" dirty="0" smtClean="0">
                <a:latin typeface="Arial" panose="020B0604020202020204" pitchFamily="34" charset="0"/>
              </a:rPr>
              <a:t>dates variables de confirmation </a:t>
            </a:r>
            <a:r>
              <a:rPr lang="fr-FR" altLang="fr-FR" sz="1600" dirty="0">
                <a:latin typeface="Arial" panose="020B0604020202020204" pitchFamily="34" charset="0"/>
              </a:rPr>
              <a:t>selon les instituions </a:t>
            </a:r>
            <a:r>
              <a:rPr lang="fr-FR" altLang="fr-FR" sz="1600" dirty="0" smtClean="0">
                <a:latin typeface="Arial" panose="020B0604020202020204" pitchFamily="34" charset="0"/>
              </a:rPr>
              <a:t>participantes.</a:t>
            </a:r>
          </a:p>
          <a:p>
            <a:r>
              <a:rPr lang="fr-FR" altLang="fr-FR" sz="1600" dirty="0" smtClean="0">
                <a:latin typeface="Arial" panose="020B0604020202020204" pitchFamily="34" charset="0"/>
              </a:rPr>
              <a:t>Vous recevrez dès le mois de mars des convocations pour les formations pré départ du BI  : obligatoire</a:t>
            </a:r>
            <a:endParaRPr lang="fr-CA" altLang="fr-FR" sz="1600" dirty="0">
              <a:latin typeface="Arial" panose="020B060402020202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2" name="Espace réservé du numéro de diapositive 1"/>
          <p:cNvSpPr>
            <a:spLocks noGrp="1"/>
          </p:cNvSpPr>
          <p:nvPr>
            <p:ph type="sldNum" sz="quarter" idx="10"/>
          </p:nvPr>
        </p:nvSpPr>
        <p:spPr/>
        <p:txBody>
          <a:bodyPr/>
          <a:lstStyle/>
          <a:p>
            <a:pPr>
              <a:defRPr/>
            </a:pPr>
            <a:fld id="{559F74A3-581D-48B4-A9C3-E5912937E310}" type="slidenum">
              <a:rPr lang="fr-FR" smtClean="0"/>
              <a:pPr>
                <a:defRPr/>
              </a:pPr>
              <a:t>21</a:t>
            </a:fld>
            <a:endParaRPr lang="fr-FR" dirty="0"/>
          </a:p>
        </p:txBody>
      </p:sp>
    </p:spTree>
    <p:extLst>
      <p:ext uri="{BB962C8B-B14F-4D97-AF65-F5344CB8AC3E}">
        <p14:creationId xmlns:p14="http://schemas.microsoft.com/office/powerpoint/2010/main" val="8317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QUESTIONS</a:t>
            </a:r>
            <a:endParaRPr lang="fr-CA" dirty="0"/>
          </a:p>
        </p:txBody>
      </p:sp>
      <p:sp>
        <p:nvSpPr>
          <p:cNvPr id="3" name="Espace réservé du contenu 2"/>
          <p:cNvSpPr>
            <a:spLocks noGrp="1"/>
          </p:cNvSpPr>
          <p:nvPr>
            <p:ph idx="1"/>
          </p:nvPr>
        </p:nvSpPr>
        <p:spPr>
          <a:xfrm>
            <a:off x="1674813" y="1447800"/>
            <a:ext cx="6402387" cy="3539430"/>
          </a:xfrm>
        </p:spPr>
        <p:txBody>
          <a:bodyPr/>
          <a:lstStyle/>
          <a:p>
            <a:endParaRPr lang="fr-CA" dirty="0"/>
          </a:p>
          <a:p>
            <a:r>
              <a:rPr lang="fr-CA" dirty="0" smtClean="0"/>
              <a:t>QUESTIONS SUR L’ORGANISATION DES COURS : DIRECTION </a:t>
            </a:r>
            <a:r>
              <a:rPr lang="fr-CA" dirty="0"/>
              <a:t>DE PROGRAMME </a:t>
            </a:r>
            <a:r>
              <a:rPr lang="fr-CA" dirty="0" smtClean="0"/>
              <a:t>:</a:t>
            </a:r>
          </a:p>
          <a:p>
            <a:r>
              <a:rPr lang="fr-CA" dirty="0" smtClean="0">
                <a:hlinkClick r:id="rId2"/>
              </a:rPr>
              <a:t>Willem.Fortin@esad.ulaval.ca</a:t>
            </a:r>
            <a:r>
              <a:rPr lang="fr-CA" dirty="0" smtClean="0"/>
              <a:t>  </a:t>
            </a:r>
            <a:endParaRPr lang="fr-CA" dirty="0"/>
          </a:p>
          <a:p>
            <a:endParaRPr lang="fr-CA" dirty="0"/>
          </a:p>
          <a:p>
            <a:r>
              <a:rPr lang="fr-CA" dirty="0" smtClean="0"/>
              <a:t>QUESTIONS SUR LES ASPECTS ADMINISTRATIFS ET L’ORGANISATION DE VOTRE SÉJOUR : </a:t>
            </a:r>
            <a:r>
              <a:rPr lang="fr-CA" dirty="0" smtClean="0">
                <a:hlinkClick r:id="rId3"/>
              </a:rPr>
              <a:t>bi@bi.ulaval.ca</a:t>
            </a:r>
            <a:r>
              <a:rPr lang="fr-CA" dirty="0" smtClean="0"/>
              <a:t> </a:t>
            </a:r>
          </a:p>
          <a:p>
            <a:endParaRPr lang="fr-CA" dirty="0"/>
          </a:p>
          <a:p>
            <a:endParaRPr lang="fr-CA"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5773309"/>
            <a:ext cx="1584176" cy="768163"/>
          </a:xfrm>
          <a:prstGeom prst="rect">
            <a:avLst/>
          </a:prstGeom>
        </p:spPr>
      </p:pic>
      <p:sp>
        <p:nvSpPr>
          <p:cNvPr id="6" name="Espace réservé du numéro de diapositive 5"/>
          <p:cNvSpPr>
            <a:spLocks noGrp="1"/>
          </p:cNvSpPr>
          <p:nvPr>
            <p:ph type="sldNum" sz="quarter" idx="10"/>
          </p:nvPr>
        </p:nvSpPr>
        <p:spPr/>
        <p:txBody>
          <a:bodyPr/>
          <a:lstStyle/>
          <a:p>
            <a:pPr>
              <a:defRPr/>
            </a:pPr>
            <a:fld id="{559F74A3-581D-48B4-A9C3-E5912937E310}" type="slidenum">
              <a:rPr lang="fr-FR" smtClean="0"/>
              <a:pPr>
                <a:defRPr/>
              </a:pPr>
              <a:t>22</a:t>
            </a:fld>
            <a:endParaRPr lang="fr-FR" dirty="0"/>
          </a:p>
        </p:txBody>
      </p:sp>
    </p:spTree>
    <p:extLst>
      <p:ext uri="{BB962C8B-B14F-4D97-AF65-F5344CB8AC3E}">
        <p14:creationId xmlns:p14="http://schemas.microsoft.com/office/powerpoint/2010/main" val="321000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Règles</a:t>
            </a:r>
            <a:r>
              <a:rPr lang="en-CA" dirty="0" smtClean="0"/>
              <a:t> de base des </a:t>
            </a:r>
            <a:r>
              <a:rPr lang="en-CA" dirty="0" err="1" smtClean="0"/>
              <a:t>échanges</a:t>
            </a:r>
            <a:endParaRPr lang="es-MX" dirty="0"/>
          </a:p>
        </p:txBody>
      </p:sp>
      <p:sp>
        <p:nvSpPr>
          <p:cNvPr id="3" name="Espace réservé du contenu 2"/>
          <p:cNvSpPr>
            <a:spLocks noGrp="1"/>
          </p:cNvSpPr>
          <p:nvPr>
            <p:ph idx="1"/>
          </p:nvPr>
        </p:nvSpPr>
        <p:spPr>
          <a:xfrm>
            <a:off x="1691680" y="1484785"/>
            <a:ext cx="6425579" cy="5078313"/>
          </a:xfrm>
        </p:spPr>
        <p:txBody>
          <a:bodyPr/>
          <a:lstStyle/>
          <a:p>
            <a:pPr marL="0" indent="0">
              <a:buNone/>
            </a:pPr>
            <a:r>
              <a:rPr lang="fr-CA" dirty="0" smtClean="0">
                <a:latin typeface="Calibri" panose="020F0502020204030204" pitchFamily="34" charset="0"/>
              </a:rPr>
              <a:t>• </a:t>
            </a:r>
            <a:r>
              <a:rPr lang="fr-CA" sz="1600" dirty="0" smtClean="0">
                <a:latin typeface="Calibri" panose="020F0502020204030204" pitchFamily="34" charset="0"/>
              </a:rPr>
              <a:t>Vous demeurez </a:t>
            </a:r>
            <a:r>
              <a:rPr lang="fr-CA" sz="1600" dirty="0">
                <a:latin typeface="Calibri" panose="020F0502020204030204" pitchFamily="34" charset="0"/>
              </a:rPr>
              <a:t>inscrit à temps complet </a:t>
            </a:r>
            <a:r>
              <a:rPr lang="fr-CA" sz="1600" dirty="0" smtClean="0">
                <a:latin typeface="Calibri" panose="020F0502020204030204" pitchFamily="34" charset="0"/>
              </a:rPr>
              <a:t>et vous payer vos </a:t>
            </a:r>
            <a:r>
              <a:rPr lang="fr-CA" sz="1600" dirty="0">
                <a:latin typeface="Calibri" panose="020F0502020204030204" pitchFamily="34" charset="0"/>
              </a:rPr>
              <a:t>droits de scolarité à l’Université Laval; </a:t>
            </a:r>
            <a:endParaRPr lang="fr-CA" sz="1600" dirty="0" smtClean="0">
              <a:latin typeface="Calibri" panose="020F0502020204030204" pitchFamily="34" charset="0"/>
            </a:endParaRPr>
          </a:p>
          <a:p>
            <a:pPr marL="0" indent="0">
              <a:buNone/>
            </a:pPr>
            <a:endParaRPr lang="fr-CA" sz="1600" dirty="0" smtClean="0">
              <a:latin typeface="Calibri" panose="020F0502020204030204" pitchFamily="34" charset="0"/>
            </a:endParaRPr>
          </a:p>
          <a:p>
            <a:pPr marL="0" indent="0">
              <a:buNone/>
            </a:pPr>
            <a:r>
              <a:rPr lang="fr-CA" sz="1600" dirty="0" smtClean="0">
                <a:latin typeface="Calibri" panose="020F0502020204030204" pitchFamily="34" charset="0"/>
              </a:rPr>
              <a:t>• </a:t>
            </a:r>
            <a:r>
              <a:rPr lang="fr-CA" sz="1600" dirty="0">
                <a:latin typeface="Calibri" panose="020F0502020204030204" pitchFamily="34" charset="0"/>
              </a:rPr>
              <a:t>L’établissement d’accueil offre des cours de qualité égale à votre domaine de formation; </a:t>
            </a:r>
            <a:endParaRPr lang="fr-CA" sz="1600" dirty="0" smtClean="0">
              <a:latin typeface="Calibri" panose="020F0502020204030204" pitchFamily="34" charset="0"/>
            </a:endParaRPr>
          </a:p>
          <a:p>
            <a:pPr marL="0" indent="0">
              <a:buNone/>
            </a:pPr>
            <a:endParaRPr lang="fr-CA" sz="1600" dirty="0">
              <a:latin typeface="Calibri" panose="020F0502020204030204" pitchFamily="34" charset="0"/>
            </a:endParaRPr>
          </a:p>
          <a:p>
            <a:pPr marL="0" indent="0">
              <a:buNone/>
            </a:pPr>
            <a:r>
              <a:rPr lang="fr-CA" sz="1600" dirty="0" smtClean="0">
                <a:latin typeface="Calibri" panose="020F0502020204030204" pitchFamily="34" charset="0"/>
              </a:rPr>
              <a:t>• </a:t>
            </a:r>
            <a:r>
              <a:rPr lang="fr-CA" sz="1600" dirty="0">
                <a:latin typeface="Calibri" panose="020F0502020204030204" pitchFamily="34" charset="0"/>
              </a:rPr>
              <a:t>Assuré d’obtenir une reconnaissance de crédits </a:t>
            </a:r>
            <a:r>
              <a:rPr lang="fr-CA" sz="1600" dirty="0" smtClean="0">
                <a:latin typeface="Calibri" panose="020F0502020204030204" pitchFamily="34" charset="0"/>
              </a:rPr>
              <a:t> </a:t>
            </a:r>
            <a:r>
              <a:rPr lang="fr-CA" sz="1600" dirty="0">
                <a:latin typeface="Calibri" panose="020F0502020204030204" pitchFamily="34" charset="0"/>
              </a:rPr>
              <a:t>(12 à 15 crédits) au retour; </a:t>
            </a:r>
            <a:endParaRPr lang="fr-CA" sz="1600" dirty="0" smtClean="0">
              <a:latin typeface="Calibri" panose="020F0502020204030204" pitchFamily="34" charset="0"/>
            </a:endParaRPr>
          </a:p>
          <a:p>
            <a:pPr marL="0" indent="0">
              <a:buNone/>
            </a:pPr>
            <a:endParaRPr lang="fr-CA" sz="1600" dirty="0" smtClean="0">
              <a:latin typeface="Calibri" panose="020F0502020204030204" pitchFamily="34" charset="0"/>
            </a:endParaRPr>
          </a:p>
          <a:p>
            <a:r>
              <a:rPr lang="fr-CA" sz="1600" dirty="0" smtClean="0">
                <a:latin typeface="Calibri" panose="020F0502020204030204" pitchFamily="34" charset="0"/>
              </a:rPr>
              <a:t>D</a:t>
            </a:r>
            <a:r>
              <a:rPr lang="fr-CA" sz="1600" dirty="0">
                <a:latin typeface="Calibri" panose="020F0502020204030204" pitchFamily="34" charset="0"/>
              </a:rPr>
              <a:t>iplomation dans les délais du </a:t>
            </a:r>
            <a:r>
              <a:rPr lang="fr-CA" sz="1600" dirty="0" smtClean="0">
                <a:latin typeface="Calibri" panose="020F0502020204030204" pitchFamily="34" charset="0"/>
              </a:rPr>
              <a:t>programme</a:t>
            </a:r>
            <a:r>
              <a:rPr lang="fr-CA" sz="1600" dirty="0">
                <a:latin typeface="Calibri" panose="020F0502020204030204" pitchFamily="34" charset="0"/>
              </a:rPr>
              <a:t>;</a:t>
            </a:r>
            <a:endParaRPr lang="fr-CA" sz="1600" dirty="0" smtClean="0">
              <a:latin typeface="Calibri" panose="020F0502020204030204" pitchFamily="34" charset="0"/>
            </a:endParaRPr>
          </a:p>
          <a:p>
            <a:endParaRPr lang="fr-CA" sz="1600" dirty="0">
              <a:latin typeface="Calibri" panose="020F0502020204030204" pitchFamily="34" charset="0"/>
            </a:endParaRPr>
          </a:p>
          <a:p>
            <a:r>
              <a:rPr lang="fr-CA" altLang="es-MX" sz="1600" dirty="0">
                <a:latin typeface="Calibri" panose="020F0502020204030204" pitchFamily="34" charset="0"/>
              </a:rPr>
              <a:t>Bourse du PI : 3 </a:t>
            </a:r>
            <a:r>
              <a:rPr lang="fr-CA" altLang="es-MX" sz="1600" dirty="0" smtClean="0">
                <a:latin typeface="Calibri" panose="020F0502020204030204" pitchFamily="34" charset="0"/>
              </a:rPr>
              <a:t>300</a:t>
            </a:r>
            <a:r>
              <a:rPr lang="fr-CA" altLang="es-MX" sz="1600" dirty="0">
                <a:latin typeface="Calibri" panose="020F0502020204030204" pitchFamily="34" charset="0"/>
              </a:rPr>
              <a:t>$ par session pour un </a:t>
            </a:r>
            <a:r>
              <a:rPr lang="fr-CA" altLang="es-MX" sz="1600" dirty="0" smtClean="0">
                <a:latin typeface="Calibri" panose="020F0502020204030204" pitchFamily="34" charset="0"/>
              </a:rPr>
              <a:t>maximum de 6 </a:t>
            </a:r>
            <a:r>
              <a:rPr lang="fr-CA" altLang="es-MX" sz="1600" dirty="0">
                <a:latin typeface="Calibri" panose="020F0502020204030204" pitchFamily="34" charset="0"/>
              </a:rPr>
              <a:t>6</a:t>
            </a:r>
            <a:r>
              <a:rPr lang="fr-CA" altLang="es-MX" sz="1600" dirty="0" smtClean="0">
                <a:latin typeface="Calibri" panose="020F0502020204030204" pitchFamily="34" charset="0"/>
              </a:rPr>
              <a:t>00</a:t>
            </a:r>
            <a:r>
              <a:rPr lang="fr-CA" altLang="es-MX" sz="1600" dirty="0">
                <a:latin typeface="Calibri" panose="020F0502020204030204" pitchFamily="34" charset="0"/>
              </a:rPr>
              <a:t>$ pour 2 sessions à </a:t>
            </a:r>
            <a:r>
              <a:rPr lang="fr-CA" altLang="es-MX" sz="1600" dirty="0" smtClean="0">
                <a:latin typeface="Calibri" panose="020F0502020204030204" pitchFamily="34" charset="0"/>
              </a:rPr>
              <a:t>l’étranger.</a:t>
            </a:r>
            <a:endParaRPr lang="fr-CA" altLang="es-MX" sz="1600" dirty="0">
              <a:latin typeface="Calibri" panose="020F0502020204030204" pitchFamily="34" charset="0"/>
            </a:endParaRPr>
          </a:p>
          <a:p>
            <a:endParaRPr lang="fr-CA" dirty="0">
              <a:latin typeface="Calibri" panose="020F0502020204030204" pitchFamily="34" charset="0"/>
            </a:endParaRPr>
          </a:p>
          <a:p>
            <a:pPr marL="0" indent="0">
              <a:buNone/>
            </a:pPr>
            <a:endParaRPr lang="fr-CA" dirty="0"/>
          </a:p>
          <a:p>
            <a:pPr marL="0" indent="0">
              <a:buNone/>
            </a:pPr>
            <a:endParaRPr lang="fr-CA" sz="1200" dirty="0"/>
          </a:p>
          <a:p>
            <a:endParaRPr lang="es-MX"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5733256"/>
            <a:ext cx="1656184" cy="897100"/>
          </a:xfrm>
          <a:prstGeom prst="rect">
            <a:avLst/>
          </a:prstGeom>
        </p:spPr>
      </p:pic>
      <p:sp>
        <p:nvSpPr>
          <p:cNvPr id="4" name="Espace réservé du numéro de diapositive 3"/>
          <p:cNvSpPr>
            <a:spLocks noGrp="1"/>
          </p:cNvSpPr>
          <p:nvPr>
            <p:ph type="sldNum" sz="quarter" idx="10"/>
          </p:nvPr>
        </p:nvSpPr>
        <p:spPr/>
        <p:txBody>
          <a:bodyPr/>
          <a:lstStyle/>
          <a:p>
            <a:pPr>
              <a:defRPr/>
            </a:pPr>
            <a:fld id="{559F74A3-581D-48B4-A9C3-E5912937E310}" type="slidenum">
              <a:rPr lang="fr-FR" smtClean="0"/>
              <a:pPr>
                <a:defRPr/>
              </a:pPr>
              <a:t>3</a:t>
            </a:fld>
            <a:endParaRPr lang="fr-FR" dirty="0"/>
          </a:p>
        </p:txBody>
      </p:sp>
    </p:spTree>
    <p:extLst>
      <p:ext uri="{BB962C8B-B14F-4D97-AF65-F5344CB8AC3E}">
        <p14:creationId xmlns:p14="http://schemas.microsoft.com/office/powerpoint/2010/main" val="392333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re 1"/>
          <p:cNvSpPr>
            <a:spLocks noGrp="1"/>
          </p:cNvSpPr>
          <p:nvPr>
            <p:ph type="title"/>
            <p:custDataLst>
              <p:tags r:id="rId1"/>
            </p:custDataLst>
          </p:nvPr>
        </p:nvSpPr>
        <p:spPr>
          <a:xfrm>
            <a:off x="1763688" y="548680"/>
            <a:ext cx="5039965" cy="792088"/>
          </a:xfrm>
        </p:spPr>
        <p:txBody>
          <a:bodyPr/>
          <a:lstStyle/>
          <a:p>
            <a:r>
              <a:rPr lang="fr-FR" sz="2000" dirty="0" smtClean="0">
                <a:solidFill>
                  <a:srgbClr val="FF0000"/>
                </a:solidFill>
                <a:latin typeface="Verdana" pitchFamily="34" charset="0"/>
              </a:rPr>
              <a:t>Les avantages d’une mobilité – plan administratif</a:t>
            </a:r>
            <a:br>
              <a:rPr lang="fr-FR" sz="2000" dirty="0" smtClean="0">
                <a:solidFill>
                  <a:srgbClr val="FF0000"/>
                </a:solidFill>
                <a:latin typeface="Verdana" pitchFamily="34" charset="0"/>
              </a:rPr>
            </a:br>
            <a:endParaRPr lang="fr-CA" sz="1800" dirty="0" smtClean="0">
              <a:solidFill>
                <a:srgbClr val="FF0000"/>
              </a:solidFill>
            </a:endParaRPr>
          </a:p>
        </p:txBody>
      </p:sp>
      <p:sp>
        <p:nvSpPr>
          <p:cNvPr id="9" name="Rectangle 8"/>
          <p:cNvSpPr/>
          <p:nvPr/>
        </p:nvSpPr>
        <p:spPr bwMode="auto">
          <a:xfrm>
            <a:off x="1115616" y="5805264"/>
            <a:ext cx="2232248"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Times" pitchFamily="-108"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5901197"/>
            <a:ext cx="1298561" cy="768163"/>
          </a:xfrm>
          <a:prstGeom prst="rect">
            <a:avLst/>
          </a:prstGeom>
        </p:spPr>
      </p:pic>
      <p:sp>
        <p:nvSpPr>
          <p:cNvPr id="6" name="Espace réservé du contenu 2"/>
          <p:cNvSpPr>
            <a:spLocks noGrp="1"/>
          </p:cNvSpPr>
          <p:nvPr>
            <p:ph idx="1"/>
          </p:nvPr>
        </p:nvSpPr>
        <p:spPr>
          <a:xfrm>
            <a:off x="1907704" y="1340769"/>
            <a:ext cx="4320479" cy="4056495"/>
          </a:xfrm>
          <a:solidFill>
            <a:schemeClr val="bg1"/>
          </a:solidFill>
        </p:spPr>
        <p:txBody>
          <a:bodyPr/>
          <a:lstStyle/>
          <a:p>
            <a:pPr>
              <a:lnSpc>
                <a:spcPct val="90000"/>
              </a:lnSpc>
            </a:pPr>
            <a:r>
              <a:rPr lang="fr-CA" altLang="es-MX" sz="1600" b="1" dirty="0" smtClean="0">
                <a:solidFill>
                  <a:schemeClr val="tx2">
                    <a:lumMod val="65000"/>
                    <a:lumOff val="35000"/>
                  </a:schemeClr>
                </a:solidFill>
                <a:latin typeface="Calibri" panose="020F0502020204030204" pitchFamily="34" charset="0"/>
              </a:rPr>
              <a:t>Un programme balisé</a:t>
            </a:r>
          </a:p>
          <a:p>
            <a:pPr marL="0" indent="0">
              <a:lnSpc>
                <a:spcPct val="90000"/>
              </a:lnSpc>
              <a:buNone/>
            </a:pPr>
            <a:endParaRPr lang="fr-CA" altLang="es-MX" sz="1600" b="1" dirty="0" smtClean="0">
              <a:solidFill>
                <a:schemeClr val="tx2">
                  <a:lumMod val="65000"/>
                  <a:lumOff val="35000"/>
                </a:schemeClr>
              </a:solidFill>
              <a:latin typeface="Calibri" panose="020F0502020204030204" pitchFamily="34" charset="0"/>
            </a:endParaRPr>
          </a:p>
          <a:p>
            <a:pPr>
              <a:lnSpc>
                <a:spcPct val="90000"/>
              </a:lnSpc>
            </a:pPr>
            <a:r>
              <a:rPr lang="fr-CA" altLang="es-MX" sz="1600" b="1" dirty="0" smtClean="0">
                <a:solidFill>
                  <a:schemeClr val="tx2">
                    <a:lumMod val="65000"/>
                    <a:lumOff val="35000"/>
                  </a:schemeClr>
                </a:solidFill>
                <a:latin typeface="Calibri" panose="020F0502020204030204" pitchFamily="34" charset="0"/>
              </a:rPr>
              <a:t>Des protocoles d’échanges d’étudiants de programme à programme</a:t>
            </a:r>
          </a:p>
          <a:p>
            <a:pPr>
              <a:lnSpc>
                <a:spcPct val="90000"/>
              </a:lnSpc>
            </a:pPr>
            <a:endParaRPr lang="fr-CA" altLang="es-MX" sz="1600" b="1" dirty="0" smtClean="0">
              <a:solidFill>
                <a:schemeClr val="tx2">
                  <a:lumMod val="65000"/>
                  <a:lumOff val="35000"/>
                </a:schemeClr>
              </a:solidFill>
              <a:latin typeface="Calibri" panose="020F0502020204030204" pitchFamily="34" charset="0"/>
            </a:endParaRPr>
          </a:p>
          <a:p>
            <a:r>
              <a:rPr lang="fr-CA" altLang="es-MX" sz="1600" b="1" dirty="0" smtClean="0">
                <a:solidFill>
                  <a:schemeClr val="tx2">
                    <a:lumMod val="65000"/>
                    <a:lumOff val="35000"/>
                  </a:schemeClr>
                </a:solidFill>
                <a:latin typeface="Calibri" panose="020F0502020204030204" pitchFamily="34" charset="0"/>
              </a:rPr>
              <a:t>La réciprocité avec des établissements universitaires de haut niveau</a:t>
            </a:r>
          </a:p>
          <a:p>
            <a:endParaRPr lang="fr-CA" altLang="es-MX" sz="1600" b="1" dirty="0" smtClean="0">
              <a:solidFill>
                <a:schemeClr val="tx2">
                  <a:lumMod val="65000"/>
                  <a:lumOff val="35000"/>
                </a:schemeClr>
              </a:solidFill>
              <a:latin typeface="Calibri" panose="020F0502020204030204" pitchFamily="34" charset="0"/>
            </a:endParaRPr>
          </a:p>
          <a:p>
            <a:r>
              <a:rPr lang="fr-CA" altLang="es-MX" sz="1600" b="1" dirty="0" smtClean="0">
                <a:solidFill>
                  <a:schemeClr val="tx2">
                    <a:lumMod val="65000"/>
                    <a:lumOff val="35000"/>
                  </a:schemeClr>
                </a:solidFill>
                <a:latin typeface="Calibri" panose="020F0502020204030204" pitchFamily="34" charset="0"/>
              </a:rPr>
              <a:t>Des partenaires sélectionnés pour leur qualité et leur dynamisme dans votre domaine d’études</a:t>
            </a:r>
          </a:p>
          <a:p>
            <a:endParaRPr lang="fr-CA" altLang="es-MX" sz="1600" b="1" dirty="0">
              <a:solidFill>
                <a:schemeClr val="tx2">
                  <a:lumMod val="65000"/>
                  <a:lumOff val="35000"/>
                </a:schemeClr>
              </a:solidFill>
              <a:latin typeface="Calibri" panose="020F0502020204030204" pitchFamily="34" charset="0"/>
            </a:endParaRPr>
          </a:p>
          <a:p>
            <a:r>
              <a:rPr lang="fr-CA" altLang="es-MX" sz="1600" b="1" dirty="0" smtClean="0">
                <a:solidFill>
                  <a:schemeClr val="tx2">
                    <a:lumMod val="65000"/>
                    <a:lumOff val="35000"/>
                  </a:schemeClr>
                </a:solidFill>
                <a:latin typeface="Calibri" panose="020F0502020204030204" pitchFamily="34" charset="0"/>
              </a:rPr>
              <a:t>Mention sur le diplôme et bourses exclusives </a:t>
            </a:r>
            <a:r>
              <a:rPr lang="fr-CA" altLang="es-MX" sz="1600" b="1" dirty="0" smtClean="0">
                <a:solidFill>
                  <a:srgbClr val="FF0000"/>
                </a:solidFill>
                <a:latin typeface="Calibri" panose="020F0502020204030204" pitchFamily="34" charset="0"/>
              </a:rPr>
              <a:t>Profil </a:t>
            </a:r>
            <a:r>
              <a:rPr lang="fr-CA" altLang="es-MX" sz="1600" b="1" dirty="0">
                <a:solidFill>
                  <a:srgbClr val="FF0000"/>
                </a:solidFill>
                <a:latin typeface="Calibri" panose="020F0502020204030204" pitchFamily="34" charset="0"/>
              </a:rPr>
              <a:t>international </a:t>
            </a:r>
            <a:r>
              <a:rPr lang="fr-CA" altLang="es-MX" sz="1600" b="1" dirty="0" smtClean="0">
                <a:solidFill>
                  <a:srgbClr val="FF0000"/>
                </a:solidFill>
                <a:latin typeface="Calibri" panose="020F0502020204030204" pitchFamily="34" charset="0"/>
              </a:rPr>
              <a:t>(</a:t>
            </a:r>
            <a:r>
              <a:rPr lang="fr-CA" altLang="es-MX" sz="1600" b="1" dirty="0">
                <a:solidFill>
                  <a:srgbClr val="FF0000"/>
                </a:solidFill>
                <a:latin typeface="Calibri" panose="020F0502020204030204" pitchFamily="34" charset="0"/>
              </a:rPr>
              <a:t>au minimum, une session de 12 crédits doit avoir été réussie en PI)</a:t>
            </a:r>
            <a:endParaRPr lang="fr-CA" altLang="es-MX" sz="1600" b="1" dirty="0" smtClean="0">
              <a:solidFill>
                <a:srgbClr val="FF0000"/>
              </a:solidFill>
              <a:latin typeface="Calibri" panose="020F0502020204030204" pitchFamily="34" charset="0"/>
            </a:endParaRPr>
          </a:p>
        </p:txBody>
      </p:sp>
      <p:pic>
        <p:nvPicPr>
          <p:cNvPr id="7" name="Picture 4" descr="http://www.letudiant.fr/static/uploads/mediatheque/EDU_EDU/8/1/99181-fotolia-52516785-s-580x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916832"/>
            <a:ext cx="2736304" cy="29527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space réservé du numéro de diapositive 1"/>
          <p:cNvSpPr>
            <a:spLocks noGrp="1"/>
          </p:cNvSpPr>
          <p:nvPr>
            <p:ph type="sldNum" sz="quarter" idx="10"/>
          </p:nvPr>
        </p:nvSpPr>
        <p:spPr/>
        <p:txBody>
          <a:bodyPr/>
          <a:lstStyle/>
          <a:p>
            <a:pPr>
              <a:defRPr/>
            </a:pPr>
            <a:fld id="{559F74A3-581D-48B4-A9C3-E5912937E310}" type="slidenum">
              <a:rPr lang="fr-FR" smtClean="0"/>
              <a:pPr>
                <a:defRPr/>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Critères</a:t>
            </a:r>
            <a:r>
              <a:rPr lang="en-CA" dirty="0"/>
              <a:t> de </a:t>
            </a:r>
            <a:r>
              <a:rPr lang="en-CA" dirty="0" smtClean="0"/>
              <a:t>participation</a:t>
            </a:r>
            <a:endParaRPr lang="es-MX" dirty="0"/>
          </a:p>
        </p:txBody>
      </p:sp>
      <p:sp>
        <p:nvSpPr>
          <p:cNvPr id="3" name="Espace réservé du contenu 2"/>
          <p:cNvSpPr>
            <a:spLocks noGrp="1"/>
          </p:cNvSpPr>
          <p:nvPr>
            <p:ph idx="1"/>
          </p:nvPr>
        </p:nvSpPr>
        <p:spPr>
          <a:xfrm>
            <a:off x="1674813" y="1143001"/>
            <a:ext cx="6425579" cy="4373505"/>
          </a:xfrm>
          <a:solidFill>
            <a:schemeClr val="bg1"/>
          </a:solidFill>
        </p:spPr>
        <p:txBody>
          <a:bodyPr/>
          <a:lstStyle/>
          <a:p>
            <a:pPr algn="just">
              <a:lnSpc>
                <a:spcPct val="90000"/>
              </a:lnSpc>
            </a:pPr>
            <a:endParaRPr lang="fr-CA" altLang="es-MX" sz="1800" b="1" dirty="0" smtClean="0">
              <a:solidFill>
                <a:schemeClr val="tx2">
                  <a:lumMod val="65000"/>
                  <a:lumOff val="35000"/>
                </a:schemeClr>
              </a:solidFill>
              <a:latin typeface="Calibri" panose="020F0502020204030204" pitchFamily="34" charset="0"/>
            </a:endParaRPr>
          </a:p>
          <a:p>
            <a:pPr algn="just">
              <a:lnSpc>
                <a:spcPct val="90000"/>
              </a:lnSpc>
            </a:pPr>
            <a:r>
              <a:rPr lang="fr-CA" altLang="es-MX" sz="1800" b="1" dirty="0" smtClean="0">
                <a:solidFill>
                  <a:schemeClr val="tx2">
                    <a:lumMod val="65000"/>
                    <a:lumOff val="35000"/>
                  </a:schemeClr>
                </a:solidFill>
                <a:latin typeface="Calibri" panose="020F0502020204030204" pitchFamily="34" charset="0"/>
              </a:rPr>
              <a:t>Étudiants </a:t>
            </a:r>
            <a:r>
              <a:rPr lang="fr-CA" altLang="es-MX" sz="1800" b="1" dirty="0">
                <a:solidFill>
                  <a:schemeClr val="tx2">
                    <a:lumMod val="65000"/>
                    <a:lumOff val="35000"/>
                  </a:schemeClr>
                </a:solidFill>
                <a:latin typeface="Calibri" panose="020F0502020204030204" pitchFamily="34" charset="0"/>
              </a:rPr>
              <a:t>de </a:t>
            </a:r>
            <a:r>
              <a:rPr lang="fr-CA" altLang="es-MX" sz="1800" b="1" dirty="0" smtClean="0">
                <a:solidFill>
                  <a:schemeClr val="tx2">
                    <a:lumMod val="65000"/>
                    <a:lumOff val="35000"/>
                  </a:schemeClr>
                </a:solidFill>
                <a:latin typeface="Calibri" panose="020F0502020204030204" pitchFamily="34" charset="0"/>
              </a:rPr>
              <a:t>deuxième ou troisième </a:t>
            </a:r>
            <a:r>
              <a:rPr lang="fr-CA" altLang="es-MX" sz="1800" b="1" dirty="0">
                <a:solidFill>
                  <a:schemeClr val="tx2">
                    <a:lumMod val="65000"/>
                    <a:lumOff val="35000"/>
                  </a:schemeClr>
                </a:solidFill>
                <a:latin typeface="Calibri" panose="020F0502020204030204" pitchFamily="34" charset="0"/>
              </a:rPr>
              <a:t>année du </a:t>
            </a:r>
            <a:r>
              <a:rPr lang="fr-CA" altLang="es-MX" sz="1800" b="1" dirty="0" smtClean="0">
                <a:solidFill>
                  <a:schemeClr val="tx2">
                    <a:lumMod val="65000"/>
                    <a:lumOff val="35000"/>
                  </a:schemeClr>
                </a:solidFill>
                <a:latin typeface="Calibri" panose="020F0502020204030204" pitchFamily="34" charset="0"/>
              </a:rPr>
              <a:t>baccalauréat</a:t>
            </a:r>
          </a:p>
          <a:p>
            <a:pPr lvl="1" algn="just">
              <a:lnSpc>
                <a:spcPct val="90000"/>
              </a:lnSpc>
            </a:pPr>
            <a:r>
              <a:rPr lang="fr-CA" altLang="es-MX" sz="1800" b="1" dirty="0" smtClean="0">
                <a:solidFill>
                  <a:schemeClr val="tx2">
                    <a:lumMod val="65000"/>
                    <a:lumOff val="35000"/>
                  </a:schemeClr>
                </a:solidFill>
                <a:latin typeface="Calibri" panose="020F0502020204030204" pitchFamily="34" charset="0"/>
              </a:rPr>
              <a:t>Moyenne du programme : </a:t>
            </a:r>
            <a:r>
              <a:rPr lang="fr-CA" altLang="es-MX" sz="1800" b="1" dirty="0" smtClean="0">
                <a:solidFill>
                  <a:srgbClr val="FF0000"/>
                </a:solidFill>
                <a:latin typeface="Calibri" panose="020F0502020204030204" pitchFamily="34" charset="0"/>
              </a:rPr>
              <a:t>2,67 et plus </a:t>
            </a:r>
            <a:r>
              <a:rPr lang="fr-CA" altLang="es-MX" sz="1800" dirty="0" smtClean="0">
                <a:solidFill>
                  <a:schemeClr val="tx2"/>
                </a:solidFill>
                <a:latin typeface="Calibri" panose="020F0502020204030204" pitchFamily="34" charset="0"/>
              </a:rPr>
              <a:t>(au dépôt de la demande)</a:t>
            </a:r>
          </a:p>
          <a:p>
            <a:pPr lvl="1" algn="just">
              <a:lnSpc>
                <a:spcPct val="90000"/>
              </a:lnSpc>
            </a:pPr>
            <a:r>
              <a:rPr lang="fr-CA" altLang="es-MX" sz="1800" b="1" dirty="0" smtClean="0">
                <a:solidFill>
                  <a:schemeClr val="tx2">
                    <a:lumMod val="65000"/>
                    <a:lumOff val="35000"/>
                  </a:schemeClr>
                </a:solidFill>
                <a:latin typeface="Calibri" panose="020F0502020204030204" pitchFamily="34" charset="0"/>
              </a:rPr>
              <a:t>Crédits : </a:t>
            </a:r>
            <a:r>
              <a:rPr lang="fr-CA" altLang="es-MX" sz="1800" b="1" dirty="0" smtClean="0">
                <a:solidFill>
                  <a:srgbClr val="FF0000"/>
                </a:solidFill>
                <a:latin typeface="Calibri" panose="020F0502020204030204" pitchFamily="34" charset="0"/>
              </a:rPr>
              <a:t>24 </a:t>
            </a:r>
            <a:r>
              <a:rPr lang="fr-CA" altLang="es-MX" sz="1800" b="1" dirty="0" err="1" smtClean="0">
                <a:solidFill>
                  <a:srgbClr val="FF0000"/>
                </a:solidFill>
                <a:latin typeface="Calibri" panose="020F0502020204030204" pitchFamily="34" charset="0"/>
              </a:rPr>
              <a:t>cr</a:t>
            </a:r>
            <a:r>
              <a:rPr lang="fr-CA" altLang="es-MX" sz="1800" b="1" dirty="0" smtClean="0">
                <a:solidFill>
                  <a:srgbClr val="FF0000"/>
                </a:solidFill>
                <a:latin typeface="Calibri" panose="020F0502020204030204" pitchFamily="34" charset="0"/>
              </a:rPr>
              <a:t>. Minimum* </a:t>
            </a:r>
            <a:r>
              <a:rPr lang="fr-CA" altLang="es-MX" sz="1800" b="1" dirty="0" smtClean="0">
                <a:solidFill>
                  <a:schemeClr val="tx2">
                    <a:lumMod val="65000"/>
                    <a:lumOff val="35000"/>
                  </a:schemeClr>
                </a:solidFill>
                <a:latin typeface="Calibri" panose="020F0502020204030204" pitchFamily="34" charset="0"/>
              </a:rPr>
              <a:t>sans équivalence ou dispense </a:t>
            </a:r>
            <a:r>
              <a:rPr lang="fr-CA" altLang="es-MX" sz="1800" dirty="0" smtClean="0">
                <a:solidFill>
                  <a:schemeClr val="tx2"/>
                </a:solidFill>
                <a:latin typeface="Calibri" panose="020F0502020204030204" pitchFamily="34" charset="0"/>
              </a:rPr>
              <a:t>(avant départ)</a:t>
            </a:r>
            <a:endParaRPr lang="fr-CA" altLang="es-MX" sz="1800" b="1" dirty="0" smtClean="0">
              <a:solidFill>
                <a:schemeClr val="tx2">
                  <a:lumMod val="65000"/>
                  <a:lumOff val="35000"/>
                </a:schemeClr>
              </a:solidFill>
              <a:latin typeface="Calibri" panose="020F0502020204030204" pitchFamily="34" charset="0"/>
            </a:endParaRPr>
          </a:p>
          <a:p>
            <a:pPr lvl="1" algn="just">
              <a:lnSpc>
                <a:spcPct val="90000"/>
              </a:lnSpc>
            </a:pPr>
            <a:r>
              <a:rPr lang="fr-CA" altLang="es-MX" sz="1800" b="1" dirty="0" smtClean="0">
                <a:solidFill>
                  <a:schemeClr val="tx2">
                    <a:lumMod val="65000"/>
                    <a:lumOff val="35000"/>
                  </a:schemeClr>
                </a:solidFill>
                <a:latin typeface="Calibri" panose="020F0502020204030204" pitchFamily="34" charset="0"/>
              </a:rPr>
              <a:t>Langues : </a:t>
            </a:r>
            <a:r>
              <a:rPr lang="fr-CA" altLang="es-MX" sz="1800" b="1" dirty="0" smtClean="0">
                <a:solidFill>
                  <a:srgbClr val="FF0000"/>
                </a:solidFill>
                <a:latin typeface="Calibri" panose="020F0502020204030204" pitchFamily="34" charset="0"/>
              </a:rPr>
              <a:t>Avancé 1 anglais </a:t>
            </a:r>
            <a:r>
              <a:rPr lang="fr-CA" altLang="es-MX" sz="1800" b="1" dirty="0" smtClean="0">
                <a:solidFill>
                  <a:schemeClr val="tx2">
                    <a:lumMod val="65000"/>
                    <a:lumOff val="35000"/>
                  </a:schemeClr>
                </a:solidFill>
                <a:latin typeface="Calibri" panose="020F0502020204030204" pitchFamily="34" charset="0"/>
              </a:rPr>
              <a:t>ou </a:t>
            </a:r>
            <a:r>
              <a:rPr lang="fr-CA" altLang="es-MX" sz="1800" b="1" dirty="0" smtClean="0">
                <a:solidFill>
                  <a:srgbClr val="FF0000"/>
                </a:solidFill>
                <a:latin typeface="Calibri" panose="020F0502020204030204" pitchFamily="34" charset="0"/>
              </a:rPr>
              <a:t>Intermédiaire 2 langues étrangères </a:t>
            </a:r>
            <a:r>
              <a:rPr lang="fr-CA" altLang="es-MX" sz="1800" dirty="0">
                <a:solidFill>
                  <a:schemeClr val="tx2"/>
                </a:solidFill>
                <a:latin typeface="Calibri" panose="020F0502020204030204" pitchFamily="34" charset="0"/>
              </a:rPr>
              <a:t>(avant départ)</a:t>
            </a:r>
            <a:endParaRPr lang="fr-CA" altLang="es-MX" sz="1800" b="1" dirty="0">
              <a:solidFill>
                <a:schemeClr val="tx2">
                  <a:lumMod val="65000"/>
                  <a:lumOff val="35000"/>
                </a:schemeClr>
              </a:solidFill>
              <a:latin typeface="Calibri" panose="020F0502020204030204" pitchFamily="34" charset="0"/>
            </a:endParaRPr>
          </a:p>
          <a:p>
            <a:pPr lvl="1" algn="just">
              <a:lnSpc>
                <a:spcPct val="90000"/>
              </a:lnSpc>
            </a:pPr>
            <a:r>
              <a:rPr lang="fr-CA" altLang="es-MX" sz="1800" b="1" dirty="0" smtClean="0">
                <a:solidFill>
                  <a:schemeClr val="tx2">
                    <a:lumMod val="65000"/>
                    <a:lumOff val="35000"/>
                  </a:schemeClr>
                </a:solidFill>
                <a:latin typeface="Calibri" panose="020F0502020204030204" pitchFamily="34" charset="0"/>
              </a:rPr>
              <a:t>Sélection par la direction </a:t>
            </a:r>
          </a:p>
          <a:p>
            <a:pPr algn="just"/>
            <a:r>
              <a:rPr lang="fr-CA" altLang="es-MX" sz="1800" b="1" dirty="0" smtClean="0">
                <a:solidFill>
                  <a:schemeClr val="tx2">
                    <a:lumMod val="65000"/>
                    <a:lumOff val="35000"/>
                  </a:schemeClr>
                </a:solidFill>
                <a:latin typeface="Calibri" panose="020F0502020204030204" pitchFamily="34" charset="0"/>
              </a:rPr>
              <a:t>Places limitées par entente et varie d’une destination à l’autre.</a:t>
            </a:r>
            <a:endParaRPr lang="fr-CA" altLang="es-MX" sz="1800" b="1" dirty="0">
              <a:solidFill>
                <a:schemeClr val="tx2">
                  <a:lumMod val="65000"/>
                  <a:lumOff val="35000"/>
                </a:schemeClr>
              </a:solidFill>
              <a:latin typeface="Calibri" panose="020F0502020204030204" pitchFamily="34" charset="0"/>
            </a:endParaRPr>
          </a:p>
          <a:p>
            <a:pPr algn="just"/>
            <a:r>
              <a:rPr lang="fr-CA" altLang="es-MX" sz="1800" b="1" dirty="0" smtClean="0">
                <a:solidFill>
                  <a:schemeClr val="tx2">
                    <a:lumMod val="65000"/>
                    <a:lumOff val="35000"/>
                  </a:schemeClr>
                </a:solidFill>
                <a:latin typeface="Calibri" panose="020F0502020204030204" pitchFamily="34" charset="0"/>
              </a:rPr>
              <a:t>Places attribuées d’abord en </a:t>
            </a:r>
            <a:r>
              <a:rPr lang="fr-CA" altLang="es-MX" sz="1800" b="1" dirty="0">
                <a:solidFill>
                  <a:schemeClr val="tx2">
                    <a:lumMod val="65000"/>
                    <a:lumOff val="35000"/>
                  </a:schemeClr>
                </a:solidFill>
                <a:latin typeface="Calibri" panose="020F0502020204030204" pitchFamily="34" charset="0"/>
              </a:rPr>
              <a:t>fonction du choix des étudiants et de la moyenne </a:t>
            </a:r>
            <a:r>
              <a:rPr lang="fr-CA" altLang="es-MX" sz="1800" b="1" dirty="0" smtClean="0">
                <a:solidFill>
                  <a:schemeClr val="tx2">
                    <a:lumMod val="65000"/>
                    <a:lumOff val="35000"/>
                  </a:schemeClr>
                </a:solidFill>
                <a:latin typeface="Calibri" panose="020F0502020204030204" pitchFamily="34" charset="0"/>
              </a:rPr>
              <a:t>cumulative, et ensuite avec </a:t>
            </a:r>
            <a:r>
              <a:rPr lang="fr-CA" altLang="es-MX" sz="1800" b="1" dirty="0">
                <a:solidFill>
                  <a:schemeClr val="tx2">
                    <a:lumMod val="65000"/>
                    <a:lumOff val="35000"/>
                  </a:schemeClr>
                </a:solidFill>
                <a:latin typeface="Calibri" panose="020F0502020204030204" pitchFamily="34" charset="0"/>
              </a:rPr>
              <a:t>l’analyse du </a:t>
            </a:r>
            <a:r>
              <a:rPr lang="fr-CA" altLang="es-MX" sz="1800" b="1" dirty="0" smtClean="0">
                <a:solidFill>
                  <a:schemeClr val="tx2">
                    <a:lumMod val="65000"/>
                    <a:lumOff val="35000"/>
                  </a:schemeClr>
                </a:solidFill>
                <a:latin typeface="Calibri" panose="020F0502020204030204" pitchFamily="34" charset="0"/>
              </a:rPr>
              <a:t>dossier, </a:t>
            </a:r>
            <a:r>
              <a:rPr lang="fr-CA" altLang="es-MX" sz="1800" b="1" dirty="0">
                <a:solidFill>
                  <a:schemeClr val="tx2">
                    <a:lumMod val="65000"/>
                    <a:lumOff val="35000"/>
                  </a:schemeClr>
                </a:solidFill>
                <a:latin typeface="Calibri" panose="020F0502020204030204" pitchFamily="34" charset="0"/>
              </a:rPr>
              <a:t>curriculum vitae et lettre de </a:t>
            </a:r>
            <a:r>
              <a:rPr lang="fr-CA" altLang="es-MX" sz="1800" b="1" dirty="0" smtClean="0">
                <a:solidFill>
                  <a:schemeClr val="tx2">
                    <a:lumMod val="65000"/>
                    <a:lumOff val="35000"/>
                  </a:schemeClr>
                </a:solidFill>
                <a:latin typeface="Calibri" panose="020F0502020204030204" pitchFamily="34" charset="0"/>
              </a:rPr>
              <a:t>présentation. </a:t>
            </a:r>
          </a:p>
          <a:p>
            <a:pPr marL="0" indent="0" algn="just">
              <a:buNone/>
            </a:pPr>
            <a:r>
              <a:rPr lang="fr-CA" altLang="es-MX" sz="1600" b="1" dirty="0" smtClean="0">
                <a:solidFill>
                  <a:srgbClr val="FF0000"/>
                </a:solidFill>
                <a:latin typeface="Calibri" panose="020F0502020204030204" pitchFamily="34" charset="0"/>
              </a:rPr>
              <a:t>* </a:t>
            </a:r>
            <a:r>
              <a:rPr lang="fr-CA" altLang="es-MX" sz="1600" b="1" dirty="0">
                <a:solidFill>
                  <a:srgbClr val="FF0000"/>
                </a:solidFill>
                <a:latin typeface="Calibri" panose="020F0502020204030204" pitchFamily="34" charset="0"/>
              </a:rPr>
              <a:t>Au baccalauréat en design graphique, il faut avoir réussi le cours « DES-3504 Pratique professionnelle » et être à la 6e session pour participer.</a:t>
            </a:r>
          </a:p>
        </p:txBody>
      </p:sp>
      <p:sp>
        <p:nvSpPr>
          <p:cNvPr id="4" name="Espace réservé du numéro de diapositive 3"/>
          <p:cNvSpPr>
            <a:spLocks noGrp="1"/>
          </p:cNvSpPr>
          <p:nvPr>
            <p:ph type="sldNum" sz="quarter" idx="10"/>
          </p:nvPr>
        </p:nvSpPr>
        <p:spPr/>
        <p:txBody>
          <a:bodyPr/>
          <a:lstStyle/>
          <a:p>
            <a:pPr>
              <a:defRPr/>
            </a:pPr>
            <a:fld id="{559F74A3-581D-48B4-A9C3-E5912937E310}" type="slidenum">
              <a:rPr lang="fr-FR" smtClean="0"/>
              <a:pPr>
                <a:defRPr/>
              </a:pPr>
              <a:t>5</a:t>
            </a:fld>
            <a:endParaRPr lang="fr-FR" dirty="0"/>
          </a:p>
        </p:txBody>
      </p:sp>
    </p:spTree>
    <p:extLst>
      <p:ext uri="{BB962C8B-B14F-4D97-AF65-F5344CB8AC3E}">
        <p14:creationId xmlns:p14="http://schemas.microsoft.com/office/powerpoint/2010/main" val="288971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Destinations PI : </a:t>
            </a:r>
            <a:br>
              <a:rPr lang="fr-CA" dirty="0" smtClean="0"/>
            </a:br>
            <a:r>
              <a:rPr lang="fr-CA" dirty="0" smtClean="0"/>
              <a:t>Baccalauréat en arts visuels et médiatiques – 3 places par entente</a:t>
            </a:r>
            <a:endParaRPr lang="fr-CA" dirty="0"/>
          </a:p>
        </p:txBody>
      </p:sp>
      <p:pic>
        <p:nvPicPr>
          <p:cNvPr id="5" name="Espace réservé du contenu 4"/>
          <p:cNvPicPr>
            <a:picLocks noGrp="1" noChangeAspect="1"/>
          </p:cNvPicPr>
          <p:nvPr>
            <p:ph idx="1"/>
          </p:nvPr>
        </p:nvPicPr>
        <p:blipFill>
          <a:blip r:embed="rId2"/>
          <a:stretch>
            <a:fillRect/>
          </a:stretch>
        </p:blipFill>
        <p:spPr>
          <a:xfrm>
            <a:off x="2014076" y="1447799"/>
            <a:ext cx="5942299" cy="3775915"/>
          </a:xfrm>
          <a:prstGeom prst="rect">
            <a:avLst/>
          </a:prstGeom>
        </p:spPr>
      </p:pic>
      <p:sp>
        <p:nvSpPr>
          <p:cNvPr id="3" name="Espace réservé du numéro de diapositive 2"/>
          <p:cNvSpPr>
            <a:spLocks noGrp="1"/>
          </p:cNvSpPr>
          <p:nvPr>
            <p:ph type="sldNum" sz="quarter" idx="10"/>
          </p:nvPr>
        </p:nvSpPr>
        <p:spPr/>
        <p:txBody>
          <a:bodyPr/>
          <a:lstStyle/>
          <a:p>
            <a:pPr>
              <a:defRPr/>
            </a:pPr>
            <a:fld id="{559F74A3-581D-48B4-A9C3-E5912937E310}" type="slidenum">
              <a:rPr lang="fr-FR" smtClean="0"/>
              <a:pPr>
                <a:defRPr/>
              </a:pPr>
              <a:t>6</a:t>
            </a:fld>
            <a:endParaRPr lang="fr-FR" dirty="0"/>
          </a:p>
        </p:txBody>
      </p:sp>
    </p:spTree>
    <p:extLst>
      <p:ext uri="{BB962C8B-B14F-4D97-AF65-F5344CB8AC3E}">
        <p14:creationId xmlns:p14="http://schemas.microsoft.com/office/powerpoint/2010/main" val="339403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794792"/>
            <a:ext cx="6402387" cy="762000"/>
          </a:xfrm>
        </p:spPr>
        <p:txBody>
          <a:bodyPr/>
          <a:lstStyle/>
          <a:p>
            <a:r>
              <a:rPr lang="fr-CA" dirty="0" smtClean="0"/>
              <a:t>Destinations PI : </a:t>
            </a:r>
            <a:br>
              <a:rPr lang="fr-CA" dirty="0" smtClean="0"/>
            </a:br>
            <a:r>
              <a:rPr lang="fr-CA" dirty="0" smtClean="0"/>
              <a:t>Baccalauréat en enseignement des arts plastiques – 3 places par entente</a:t>
            </a:r>
            <a:endParaRPr lang="fr-CA" dirty="0"/>
          </a:p>
        </p:txBody>
      </p:sp>
      <p:pic>
        <p:nvPicPr>
          <p:cNvPr id="9" name="Espace réservé du contenu 8"/>
          <p:cNvPicPr>
            <a:picLocks noGrp="1" noChangeAspect="1"/>
          </p:cNvPicPr>
          <p:nvPr>
            <p:ph idx="1"/>
          </p:nvPr>
        </p:nvPicPr>
        <p:blipFill>
          <a:blip r:embed="rId2"/>
          <a:stretch>
            <a:fillRect/>
          </a:stretch>
        </p:blipFill>
        <p:spPr>
          <a:xfrm>
            <a:off x="2411760" y="1447800"/>
            <a:ext cx="6245741" cy="3637384"/>
          </a:xfrm>
          <a:prstGeom prst="rect">
            <a:avLst/>
          </a:prstGeom>
        </p:spPr>
      </p:pic>
      <p:sp>
        <p:nvSpPr>
          <p:cNvPr id="3" name="Espace réservé du numéro de diapositive 2"/>
          <p:cNvSpPr>
            <a:spLocks noGrp="1"/>
          </p:cNvSpPr>
          <p:nvPr>
            <p:ph type="sldNum" sz="quarter" idx="10"/>
          </p:nvPr>
        </p:nvSpPr>
        <p:spPr/>
        <p:txBody>
          <a:bodyPr/>
          <a:lstStyle/>
          <a:p>
            <a:pPr>
              <a:defRPr/>
            </a:pPr>
            <a:fld id="{559F74A3-581D-48B4-A9C3-E5912937E310}" type="slidenum">
              <a:rPr lang="fr-FR" smtClean="0"/>
              <a:pPr>
                <a:defRPr/>
              </a:pPr>
              <a:t>7</a:t>
            </a:fld>
            <a:endParaRPr lang="fr-FR" dirty="0"/>
          </a:p>
        </p:txBody>
      </p:sp>
    </p:spTree>
    <p:extLst>
      <p:ext uri="{BB962C8B-B14F-4D97-AF65-F5344CB8AC3E}">
        <p14:creationId xmlns:p14="http://schemas.microsoft.com/office/powerpoint/2010/main" val="159930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813" y="381000"/>
            <a:ext cx="6402387" cy="762000"/>
          </a:xfrm>
        </p:spPr>
        <p:txBody>
          <a:bodyPr/>
          <a:lstStyle/>
          <a:p>
            <a:r>
              <a:rPr lang="fr-CA" sz="1400" dirty="0" smtClean="0"/>
              <a:t>Destinations PI : </a:t>
            </a:r>
            <a:br>
              <a:rPr lang="fr-CA" sz="1400" dirty="0" smtClean="0"/>
            </a:br>
            <a:r>
              <a:rPr lang="fr-CA" sz="1400" dirty="0" smtClean="0"/>
              <a:t>Baccalauréat en design graphique – 3 places par entente – dont 5 campus à 2 places chaque pour ECV Paris</a:t>
            </a:r>
            <a:endParaRPr lang="fr-CA" sz="1400" dirty="0"/>
          </a:p>
        </p:txBody>
      </p:sp>
      <p:pic>
        <p:nvPicPr>
          <p:cNvPr id="5" name="Espace réservé du contenu 5"/>
          <p:cNvPicPr>
            <a:picLocks noChangeAspect="1"/>
          </p:cNvPicPr>
          <p:nvPr/>
        </p:nvPicPr>
        <p:blipFill>
          <a:blip r:embed="rId2"/>
          <a:stretch>
            <a:fillRect/>
          </a:stretch>
        </p:blipFill>
        <p:spPr bwMode="auto">
          <a:xfrm>
            <a:off x="1907704" y="1556792"/>
            <a:ext cx="6465911" cy="3897020"/>
          </a:xfrm>
          <a:prstGeom prst="rect">
            <a:avLst/>
          </a:prstGeom>
          <a:noFill/>
          <a:ln w="9525">
            <a:noFill/>
            <a:miter lim="800000"/>
            <a:headEnd/>
            <a:tailEnd/>
          </a:ln>
        </p:spPr>
      </p:pic>
      <p:pic>
        <p:nvPicPr>
          <p:cNvPr id="9" name="Espace réservé du contenu 8"/>
          <p:cNvPicPr>
            <a:picLocks noGrp="1" noChangeAspect="1"/>
          </p:cNvPicPr>
          <p:nvPr>
            <p:ph idx="1"/>
          </p:nvPr>
        </p:nvPicPr>
        <p:blipFill>
          <a:blip r:embed="rId3"/>
          <a:stretch>
            <a:fillRect/>
          </a:stretch>
        </p:blipFill>
        <p:spPr>
          <a:xfrm>
            <a:off x="1907704" y="2790880"/>
            <a:ext cx="2134708" cy="1261120"/>
          </a:xfrm>
          <a:prstGeom prst="rect">
            <a:avLst/>
          </a:prstGeom>
        </p:spPr>
      </p:pic>
      <p:cxnSp>
        <p:nvCxnSpPr>
          <p:cNvPr id="15" name="Connecteur droit avec flèche 14"/>
          <p:cNvCxnSpPr/>
          <p:nvPr/>
        </p:nvCxnSpPr>
        <p:spPr bwMode="auto">
          <a:xfrm flipH="1" flipV="1">
            <a:off x="3131840" y="4052000"/>
            <a:ext cx="72008" cy="519176"/>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3" name="Espace réservé du numéro de diapositive 2"/>
          <p:cNvSpPr>
            <a:spLocks noGrp="1"/>
          </p:cNvSpPr>
          <p:nvPr>
            <p:ph type="sldNum" sz="quarter" idx="10"/>
          </p:nvPr>
        </p:nvSpPr>
        <p:spPr/>
        <p:txBody>
          <a:bodyPr/>
          <a:lstStyle/>
          <a:p>
            <a:pPr>
              <a:defRPr/>
            </a:pPr>
            <a:fld id="{559F74A3-581D-48B4-A9C3-E5912937E310}" type="slidenum">
              <a:rPr lang="fr-FR" smtClean="0"/>
              <a:pPr>
                <a:defRPr/>
              </a:pPr>
              <a:t>8</a:t>
            </a:fld>
            <a:endParaRPr lang="fr-FR" dirty="0"/>
          </a:p>
        </p:txBody>
      </p:sp>
    </p:spTree>
    <p:extLst>
      <p:ext uri="{BB962C8B-B14F-4D97-AF65-F5344CB8AC3E}">
        <p14:creationId xmlns:p14="http://schemas.microsoft.com/office/powerpoint/2010/main" val="206055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Autres</a:t>
            </a:r>
            <a:r>
              <a:rPr lang="en-CA" dirty="0" smtClean="0"/>
              <a:t> programmes </a:t>
            </a:r>
            <a:r>
              <a:rPr lang="en-CA" dirty="0" err="1" smtClean="0"/>
              <a:t>d’échanges</a:t>
            </a:r>
            <a:r>
              <a:rPr lang="en-CA" dirty="0" smtClean="0"/>
              <a:t> : consulter le site web du BI</a:t>
            </a:r>
            <a:endParaRPr lang="es-MX" dirty="0"/>
          </a:p>
        </p:txBody>
      </p:sp>
      <p:sp>
        <p:nvSpPr>
          <p:cNvPr id="3" name="Espace réservé du contenu 2"/>
          <p:cNvSpPr>
            <a:spLocks noGrp="1"/>
          </p:cNvSpPr>
          <p:nvPr>
            <p:ph idx="1"/>
          </p:nvPr>
        </p:nvSpPr>
        <p:spPr>
          <a:xfrm>
            <a:off x="1674813" y="1484784"/>
            <a:ext cx="6402387" cy="3788729"/>
          </a:xfrm>
        </p:spPr>
        <p:txBody>
          <a:bodyPr/>
          <a:lstStyle/>
          <a:p>
            <a:r>
              <a:rPr lang="en-CA" dirty="0" err="1" smtClean="0"/>
              <a:t>Échanges</a:t>
            </a:r>
            <a:r>
              <a:rPr lang="en-CA" dirty="0" smtClean="0"/>
              <a:t> BCI </a:t>
            </a:r>
            <a:r>
              <a:rPr lang="en-CA" sz="1050" dirty="0" smtClean="0"/>
              <a:t>convention </a:t>
            </a:r>
            <a:r>
              <a:rPr lang="en-CA" sz="1050" dirty="0" err="1"/>
              <a:t>multilatérale</a:t>
            </a:r>
            <a:r>
              <a:rPr lang="en-CA" sz="1050" dirty="0"/>
              <a:t> </a:t>
            </a:r>
            <a:r>
              <a:rPr lang="fr-FR" sz="1050" b="1" dirty="0" smtClean="0">
                <a:latin typeface="Verdana" pitchFamily="34" charset="0"/>
              </a:rPr>
              <a:t>450 </a:t>
            </a:r>
            <a:r>
              <a:rPr lang="fr-FR" sz="1050" b="1" dirty="0">
                <a:latin typeface="Verdana" pitchFamily="34" charset="0"/>
              </a:rPr>
              <a:t>établissements </a:t>
            </a:r>
            <a:r>
              <a:rPr lang="fr-FR" sz="1050" b="1" dirty="0" smtClean="0">
                <a:latin typeface="Verdana" pitchFamily="34" charset="0"/>
              </a:rPr>
              <a:t>partenaires</a:t>
            </a:r>
            <a:r>
              <a:rPr lang="fr-FR" sz="1050" dirty="0" smtClean="0">
                <a:latin typeface="Verdana" pitchFamily="34" charset="0"/>
              </a:rPr>
              <a:t>, </a:t>
            </a:r>
            <a:r>
              <a:rPr lang="fr-FR" sz="1050" dirty="0">
                <a:latin typeface="Verdana" pitchFamily="34" charset="0"/>
              </a:rPr>
              <a:t>situés dans des pays aussi </a:t>
            </a:r>
            <a:r>
              <a:rPr lang="fr-FR" sz="1050" dirty="0" smtClean="0">
                <a:latin typeface="Verdana" pitchFamily="34" charset="0"/>
              </a:rPr>
              <a:t>      attrayants </a:t>
            </a:r>
            <a:r>
              <a:rPr lang="fr-FR" sz="1050" dirty="0">
                <a:latin typeface="Verdana" pitchFamily="34" charset="0"/>
              </a:rPr>
              <a:t>que la Belgique, le Brésil, la Chine, l’Espagne, les États-Unis, l’Islande, l’Italie et Taïwan. </a:t>
            </a:r>
            <a:endParaRPr lang="fr-FR" sz="1050" dirty="0" smtClean="0">
              <a:latin typeface="Verdana" pitchFamily="34" charset="0"/>
            </a:endParaRPr>
          </a:p>
          <a:p>
            <a:r>
              <a:rPr lang="en-CA" sz="1050" dirty="0">
                <a:hlinkClick r:id="rId2"/>
              </a:rPr>
              <a:t>https://</a:t>
            </a:r>
            <a:r>
              <a:rPr lang="en-CA" sz="1050" dirty="0" smtClean="0">
                <a:hlinkClick r:id="rId2"/>
              </a:rPr>
              <a:t>www.ulaval.ca/international/etudiants-ul/sejours-detudes-a-letranger/echanges-bci.html</a:t>
            </a:r>
            <a:r>
              <a:rPr lang="en-CA" sz="1050" dirty="0" smtClean="0"/>
              <a:t> </a:t>
            </a:r>
          </a:p>
          <a:p>
            <a:pPr marL="0" indent="0">
              <a:buNone/>
            </a:pPr>
            <a:endParaRPr lang="en-CA" sz="1050" dirty="0" smtClean="0"/>
          </a:p>
          <a:p>
            <a:pPr marL="0" indent="0">
              <a:buNone/>
            </a:pPr>
            <a:endParaRPr lang="en-CA" sz="1050" dirty="0"/>
          </a:p>
          <a:p>
            <a:r>
              <a:rPr lang="es-MX" dirty="0" smtClean="0"/>
              <a:t>Ententes </a:t>
            </a:r>
            <a:r>
              <a:rPr lang="es-MX" dirty="0" err="1"/>
              <a:t>générales</a:t>
            </a:r>
            <a:r>
              <a:rPr lang="es-MX" dirty="0"/>
              <a:t> </a:t>
            </a:r>
            <a:r>
              <a:rPr lang="es-MX" dirty="0" err="1"/>
              <a:t>d'échanges</a:t>
            </a:r>
            <a:r>
              <a:rPr lang="es-MX" dirty="0"/>
              <a:t> </a:t>
            </a:r>
            <a:r>
              <a:rPr lang="es-MX" dirty="0" err="1" smtClean="0"/>
              <a:t>étudiants</a:t>
            </a:r>
            <a:r>
              <a:rPr lang="es-MX" dirty="0" smtClean="0"/>
              <a:t> </a:t>
            </a:r>
            <a:r>
              <a:rPr lang="fr-CA" sz="1050" dirty="0"/>
              <a:t>Ententes signées par des professeurs de l'Université Laval offrant une foule de possibilités d’études partout dans le </a:t>
            </a:r>
            <a:r>
              <a:rPr lang="fr-CA" sz="1050" dirty="0" smtClean="0"/>
              <a:t>monde</a:t>
            </a:r>
          </a:p>
          <a:p>
            <a:r>
              <a:rPr lang="fr-CA" sz="1050" dirty="0">
                <a:hlinkClick r:id="rId3"/>
              </a:rPr>
              <a:t>https://</a:t>
            </a:r>
            <a:r>
              <a:rPr lang="fr-CA" sz="1050" dirty="0" smtClean="0">
                <a:hlinkClick r:id="rId3"/>
              </a:rPr>
              <a:t>www.ulaval.ca/international/etudiants-ul/sejours-detudes-a-letranger/ententes-generales-dechanges-detudiants.html</a:t>
            </a:r>
            <a:r>
              <a:rPr lang="fr-CA" sz="1050" dirty="0" smtClean="0"/>
              <a:t> </a:t>
            </a:r>
          </a:p>
          <a:p>
            <a:endParaRPr lang="es-MX" sz="1050" dirty="0"/>
          </a:p>
          <a:p>
            <a:pPr marL="0" indent="0">
              <a:buNone/>
            </a:pPr>
            <a:endParaRPr lang="fr-CA" sz="1050" dirty="0" smtClean="0"/>
          </a:p>
          <a:p>
            <a:r>
              <a:rPr lang="es-MX" dirty="0" smtClean="0"/>
              <a:t>North </a:t>
            </a:r>
            <a:r>
              <a:rPr lang="es-MX" dirty="0"/>
              <a:t>2 </a:t>
            </a:r>
            <a:r>
              <a:rPr lang="es-MX" dirty="0" smtClean="0"/>
              <a:t>North</a:t>
            </a:r>
            <a:r>
              <a:rPr lang="fr-CA" sz="1050" dirty="0"/>
              <a:t>Étudiez dans différentes régions du nord dans l’une des universités membres de l’Université de </a:t>
            </a:r>
            <a:r>
              <a:rPr lang="fr-CA" sz="1050" dirty="0" smtClean="0"/>
              <a:t>l’Arctique</a:t>
            </a:r>
          </a:p>
          <a:p>
            <a:r>
              <a:rPr lang="es-MX" sz="1050" dirty="0">
                <a:hlinkClick r:id="rId4"/>
              </a:rPr>
              <a:t>https://</a:t>
            </a:r>
            <a:r>
              <a:rPr lang="es-MX" sz="1050" dirty="0" smtClean="0">
                <a:hlinkClick r:id="rId4"/>
              </a:rPr>
              <a:t>www.ulaval.ca/international/etudiants-ul/sejours-detudes-a-letranger/north-2-north.html</a:t>
            </a:r>
            <a:r>
              <a:rPr lang="es-MX" sz="1050" dirty="0" smtClean="0"/>
              <a:t> </a:t>
            </a:r>
            <a:endParaRPr lang="es-MX" sz="1050" dirty="0"/>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5805265"/>
            <a:ext cx="1656184" cy="864096"/>
          </a:xfrm>
          <a:prstGeom prst="rect">
            <a:avLst/>
          </a:prstGeom>
        </p:spPr>
      </p:pic>
      <p:sp>
        <p:nvSpPr>
          <p:cNvPr id="4" name="Espace réservé du numéro de diapositive 3"/>
          <p:cNvSpPr>
            <a:spLocks noGrp="1"/>
          </p:cNvSpPr>
          <p:nvPr>
            <p:ph type="sldNum" sz="quarter" idx="10"/>
          </p:nvPr>
        </p:nvSpPr>
        <p:spPr/>
        <p:txBody>
          <a:bodyPr/>
          <a:lstStyle/>
          <a:p>
            <a:pPr>
              <a:defRPr/>
            </a:pPr>
            <a:fld id="{559F74A3-581D-48B4-A9C3-E5912937E310}" type="slidenum">
              <a:rPr lang="fr-FR" smtClean="0"/>
              <a:pPr>
                <a:defRPr/>
              </a:pPr>
              <a:t>9</a:t>
            </a:fld>
            <a:endParaRPr lang="fr-FR" dirty="0"/>
          </a:p>
        </p:txBody>
      </p:sp>
    </p:spTree>
    <p:extLst>
      <p:ext uri="{BB962C8B-B14F-4D97-AF65-F5344CB8AC3E}">
        <p14:creationId xmlns:p14="http://schemas.microsoft.com/office/powerpoint/2010/main" val="1930199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owerPoint_UL">
  <a:themeElements>
    <a:clrScheme name="PowerPoint_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U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08" charset="0"/>
          </a:defRPr>
        </a:defPPr>
      </a:lstStyle>
    </a:lnDef>
  </a:objectDefaults>
  <a:extraClrSchemeLst>
    <a:extraClrScheme>
      <a:clrScheme name="PowerPoint_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U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U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U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U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U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U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U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U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U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U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U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23603</TotalTime>
  <Words>1156</Words>
  <Application>Microsoft Macintosh PowerPoint</Application>
  <PresentationFormat>Présentation à l'écran (4:3)</PresentationFormat>
  <Paragraphs>168</Paragraphs>
  <Slides>22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ＭＳ Ｐゴシック</vt:lpstr>
      <vt:lpstr>Times</vt:lpstr>
      <vt:lpstr>Verdana</vt:lpstr>
      <vt:lpstr>PowerPoint_UL</vt:lpstr>
      <vt:lpstr>Présentation PowerPoint</vt:lpstr>
      <vt:lpstr>LA MOBILITÉ ÉTUDIANTE </vt:lpstr>
      <vt:lpstr>Règles de base des échanges</vt:lpstr>
      <vt:lpstr>Les avantages d’une mobilité – plan administratif </vt:lpstr>
      <vt:lpstr>Critères de participation</vt:lpstr>
      <vt:lpstr>Destinations PI :  Baccalauréat en arts visuels et médiatiques – 3 places par entente</vt:lpstr>
      <vt:lpstr>Destinations PI :  Baccalauréat en enseignement des arts plastiques – 3 places par entente</vt:lpstr>
      <vt:lpstr>Destinations PI :  Baccalauréat en design graphique – 3 places par entente – dont 5 campus à 2 places chaque pour ECV Paris</vt:lpstr>
      <vt:lpstr>Autres programmes d’échanges : consulter le site web du BI</vt:lpstr>
      <vt:lpstr>Le site web du Bureau international</vt:lpstr>
      <vt:lpstr>Répertoire des 770 ententes de 69 pays différents</vt:lpstr>
      <vt:lpstr> Pour mieux vous préparer et rester branché sur l’international</vt:lpstr>
      <vt:lpstr>Sélection et inscription</vt:lpstr>
      <vt:lpstr>Pièces au dossier –Profil international–2017-2018 </vt:lpstr>
      <vt:lpstr>Pièces au dossier –Profil international</vt:lpstr>
      <vt:lpstr>Pièces au dossier –Profil international</vt:lpstr>
      <vt:lpstr>Sélection et l’inscription</vt:lpstr>
      <vt:lpstr>Inscription</vt:lpstr>
      <vt:lpstr>Incription MoveOn</vt:lpstr>
      <vt:lpstr>Confirmation</vt:lpstr>
      <vt:lpstr>Récapitulation des étapes et échéancier de la mobilité étudiante</vt:lpstr>
      <vt:lpstr>QUESTIONS</vt:lpstr>
    </vt:vector>
  </TitlesOfParts>
  <Company>뿿쫰뿿쩐ғ郐Ȱ珬뿿��</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Carrier</dc:creator>
  <cp:lastModifiedBy>Utilisateur de Microsoft Office</cp:lastModifiedBy>
  <cp:revision>1601</cp:revision>
  <cp:lastPrinted>2017-01-16T21:59:21Z</cp:lastPrinted>
  <dcterms:created xsi:type="dcterms:W3CDTF">2012-09-19T18:44:47Z</dcterms:created>
  <dcterms:modified xsi:type="dcterms:W3CDTF">2017-01-20T18:45:14Z</dcterms:modified>
</cp:coreProperties>
</file>